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Krona One" panose="020B0604020202020204" charset="0"/>
      <p:regular r:id="rId36"/>
    </p:embeddedFont>
    <p:embeddedFont>
      <p:font typeface="Maven Pro" panose="020B0604020202020204" charset="0"/>
      <p:regular r:id="rId37"/>
      <p:bold r:id="rId38"/>
    </p:embeddedFont>
    <p:embeddedFont>
      <p:font typeface="Montserrat" panose="00000500000000000000" pitchFamily="2" charset="0"/>
      <p:regular r:id="rId39"/>
      <p:bold r:id="rId40"/>
      <p:italic r:id="rId41"/>
      <p:boldItalic r:id="rId42"/>
    </p:embeddedFont>
    <p:embeddedFont>
      <p:font typeface="Montserrat Medium" panose="00000600000000000000" pitchFamily="2" charset="0"/>
      <p:regular r:id="rId43"/>
      <p:bold r:id="rId44"/>
      <p:italic r:id="rId45"/>
      <p:boldItalic r:id="rId46"/>
    </p:embeddedFont>
    <p:embeddedFont>
      <p:font typeface="Montserrat SemiBold" panose="00000700000000000000" pitchFamily="2" charset="0"/>
      <p:regular r:id="rId47"/>
      <p:bold r:id="rId48"/>
      <p:italic r:id="rId49"/>
      <p:boldItalic r:id="rId50"/>
    </p:embeddedFont>
    <p:embeddedFont>
      <p:font typeface="Nunito"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gXtkmm2VpLXkWv9q80CotOPqZj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97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customschemas.google.com/relationships/presentationmetadata" Target="meta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34"/>
          <p:cNvGrpSpPr/>
          <p:nvPr/>
        </p:nvGrpSpPr>
        <p:grpSpPr>
          <a:xfrm>
            <a:off x="7343003" y="3409675"/>
            <a:ext cx="1691422" cy="1732548"/>
            <a:chOff x="7343003" y="3409675"/>
            <a:chExt cx="1691422" cy="1732548"/>
          </a:xfrm>
        </p:grpSpPr>
        <p:grpSp>
          <p:nvGrpSpPr>
            <p:cNvPr id="11" name="Google Shape;11;p34"/>
            <p:cNvGrpSpPr/>
            <p:nvPr/>
          </p:nvGrpSpPr>
          <p:grpSpPr>
            <a:xfrm>
              <a:off x="7343003" y="4453711"/>
              <a:ext cx="316800" cy="688512"/>
              <a:chOff x="7343003" y="4453711"/>
              <a:chExt cx="316800" cy="688512"/>
            </a:xfrm>
          </p:grpSpPr>
          <p:sp>
            <p:nvSpPr>
              <p:cNvPr id="12" name="Google Shape;12;p34"/>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4"/>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 name="Google Shape;14;p34"/>
            <p:cNvGrpSpPr/>
            <p:nvPr/>
          </p:nvGrpSpPr>
          <p:grpSpPr>
            <a:xfrm>
              <a:off x="7801210" y="4105700"/>
              <a:ext cx="316800" cy="1036523"/>
              <a:chOff x="7801210" y="4105700"/>
              <a:chExt cx="316800" cy="1036523"/>
            </a:xfrm>
          </p:grpSpPr>
          <p:sp>
            <p:nvSpPr>
              <p:cNvPr id="15" name="Google Shape;15;p34"/>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4"/>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4"/>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34"/>
            <p:cNvGrpSpPr/>
            <p:nvPr/>
          </p:nvGrpSpPr>
          <p:grpSpPr>
            <a:xfrm>
              <a:off x="8259418" y="3757688"/>
              <a:ext cx="316800" cy="1384535"/>
              <a:chOff x="8259418" y="3757688"/>
              <a:chExt cx="316800" cy="1384535"/>
            </a:xfrm>
          </p:grpSpPr>
          <p:sp>
            <p:nvSpPr>
              <p:cNvPr id="19" name="Google Shape;19;p34"/>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4"/>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4"/>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4"/>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23;p34"/>
            <p:cNvGrpSpPr/>
            <p:nvPr/>
          </p:nvGrpSpPr>
          <p:grpSpPr>
            <a:xfrm>
              <a:off x="8717625" y="3409675"/>
              <a:ext cx="316800" cy="1732548"/>
              <a:chOff x="8717625" y="3409675"/>
              <a:chExt cx="316800" cy="1732548"/>
            </a:xfrm>
          </p:grpSpPr>
          <p:sp>
            <p:nvSpPr>
              <p:cNvPr id="24" name="Google Shape;24;p34"/>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4"/>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4"/>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4"/>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4"/>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 name="Google Shape;29;p34"/>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1" name="Google Shape;31;p3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grpSp>
        <p:nvGrpSpPr>
          <p:cNvPr id="121" name="Google Shape;121;p55"/>
          <p:cNvGrpSpPr/>
          <p:nvPr/>
        </p:nvGrpSpPr>
        <p:grpSpPr>
          <a:xfrm>
            <a:off x="713373" y="3847119"/>
            <a:ext cx="825392" cy="825392"/>
            <a:chOff x="348199" y="179450"/>
            <a:chExt cx="1116300" cy="1116300"/>
          </a:xfrm>
        </p:grpSpPr>
        <p:sp>
          <p:nvSpPr>
            <p:cNvPr id="122" name="Google Shape;122;p5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55"/>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25" name="Google Shape;125;p5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26"/>
        <p:cNvGrpSpPr/>
        <p:nvPr/>
      </p:nvGrpSpPr>
      <p:grpSpPr>
        <a:xfrm>
          <a:off x="0" y="0"/>
          <a:ext cx="0" cy="0"/>
          <a:chOff x="0" y="0"/>
          <a:chExt cx="0" cy="0"/>
        </a:xfrm>
      </p:grpSpPr>
      <p:grpSp>
        <p:nvGrpSpPr>
          <p:cNvPr id="127" name="Google Shape;127;p56"/>
          <p:cNvGrpSpPr/>
          <p:nvPr/>
        </p:nvGrpSpPr>
        <p:grpSpPr>
          <a:xfrm>
            <a:off x="52" y="4099200"/>
            <a:ext cx="9144036" cy="1044300"/>
            <a:chOff x="52" y="4099200"/>
            <a:chExt cx="9144036" cy="1044300"/>
          </a:xfrm>
        </p:grpSpPr>
        <p:grpSp>
          <p:nvGrpSpPr>
            <p:cNvPr id="128" name="Google Shape;128;p56"/>
            <p:cNvGrpSpPr/>
            <p:nvPr/>
          </p:nvGrpSpPr>
          <p:grpSpPr>
            <a:xfrm>
              <a:off x="52" y="4309200"/>
              <a:ext cx="231622" cy="834300"/>
              <a:chOff x="2688737" y="4301380"/>
              <a:chExt cx="231900" cy="834300"/>
            </a:xfrm>
          </p:grpSpPr>
          <p:sp>
            <p:nvSpPr>
              <p:cNvPr id="129" name="Google Shape;129;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 name="Google Shape;133;p56"/>
            <p:cNvGrpSpPr/>
            <p:nvPr/>
          </p:nvGrpSpPr>
          <p:grpSpPr>
            <a:xfrm>
              <a:off x="371406" y="4099200"/>
              <a:ext cx="231622" cy="1044300"/>
              <a:chOff x="2688737" y="4091380"/>
              <a:chExt cx="231900" cy="1044300"/>
            </a:xfrm>
          </p:grpSpPr>
          <p:sp>
            <p:nvSpPr>
              <p:cNvPr id="134" name="Google Shape;134;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6"/>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 name="Google Shape;139;p56"/>
            <p:cNvGrpSpPr/>
            <p:nvPr/>
          </p:nvGrpSpPr>
          <p:grpSpPr>
            <a:xfrm>
              <a:off x="742761" y="4309200"/>
              <a:ext cx="231622" cy="834300"/>
              <a:chOff x="2688737" y="4301380"/>
              <a:chExt cx="231900" cy="834300"/>
            </a:xfrm>
          </p:grpSpPr>
          <p:sp>
            <p:nvSpPr>
              <p:cNvPr id="140" name="Google Shape;140;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56"/>
            <p:cNvGrpSpPr/>
            <p:nvPr/>
          </p:nvGrpSpPr>
          <p:grpSpPr>
            <a:xfrm>
              <a:off x="1114115" y="4518900"/>
              <a:ext cx="231622" cy="624600"/>
              <a:chOff x="2688737" y="4511080"/>
              <a:chExt cx="231900" cy="624600"/>
            </a:xfrm>
          </p:grpSpPr>
          <p:sp>
            <p:nvSpPr>
              <p:cNvPr id="145" name="Google Shape;145;p5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56"/>
            <p:cNvGrpSpPr/>
            <p:nvPr/>
          </p:nvGrpSpPr>
          <p:grpSpPr>
            <a:xfrm>
              <a:off x="1856753" y="4099200"/>
              <a:ext cx="231600" cy="1044300"/>
              <a:chOff x="1856753" y="4099200"/>
              <a:chExt cx="231600" cy="1044300"/>
            </a:xfrm>
          </p:grpSpPr>
          <p:sp>
            <p:nvSpPr>
              <p:cNvPr id="149" name="Google Shape;149;p56"/>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6"/>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6"/>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6"/>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6"/>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 name="Google Shape;154;p56"/>
            <p:cNvGrpSpPr/>
            <p:nvPr/>
          </p:nvGrpSpPr>
          <p:grpSpPr>
            <a:xfrm>
              <a:off x="2228107" y="4309200"/>
              <a:ext cx="231600" cy="834300"/>
              <a:chOff x="2228107" y="4309200"/>
              <a:chExt cx="231600" cy="834300"/>
            </a:xfrm>
          </p:grpSpPr>
          <p:sp>
            <p:nvSpPr>
              <p:cNvPr id="155" name="Google Shape;155;p56"/>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6"/>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6"/>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6"/>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56"/>
            <p:cNvGrpSpPr/>
            <p:nvPr/>
          </p:nvGrpSpPr>
          <p:grpSpPr>
            <a:xfrm>
              <a:off x="2599462" y="4518900"/>
              <a:ext cx="231600" cy="624600"/>
              <a:chOff x="2599462" y="4518900"/>
              <a:chExt cx="231600" cy="624600"/>
            </a:xfrm>
          </p:grpSpPr>
          <p:sp>
            <p:nvSpPr>
              <p:cNvPr id="160" name="Google Shape;160;p56"/>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6"/>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6"/>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56"/>
            <p:cNvGrpSpPr/>
            <p:nvPr/>
          </p:nvGrpSpPr>
          <p:grpSpPr>
            <a:xfrm>
              <a:off x="3342171" y="4099200"/>
              <a:ext cx="231600" cy="1044300"/>
              <a:chOff x="3342171" y="4099200"/>
              <a:chExt cx="231600" cy="1044300"/>
            </a:xfrm>
          </p:grpSpPr>
          <p:sp>
            <p:nvSpPr>
              <p:cNvPr id="164" name="Google Shape;164;p56"/>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6"/>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6"/>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6"/>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6"/>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 name="Google Shape;169;p56"/>
            <p:cNvGrpSpPr/>
            <p:nvPr/>
          </p:nvGrpSpPr>
          <p:grpSpPr>
            <a:xfrm>
              <a:off x="3713525" y="4309200"/>
              <a:ext cx="231600" cy="834300"/>
              <a:chOff x="3713525" y="4309200"/>
              <a:chExt cx="231600" cy="834300"/>
            </a:xfrm>
          </p:grpSpPr>
          <p:sp>
            <p:nvSpPr>
              <p:cNvPr id="170" name="Google Shape;170;p56"/>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6"/>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6"/>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6"/>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56"/>
            <p:cNvGrpSpPr/>
            <p:nvPr/>
          </p:nvGrpSpPr>
          <p:grpSpPr>
            <a:xfrm>
              <a:off x="1485398" y="4309200"/>
              <a:ext cx="231600" cy="834300"/>
              <a:chOff x="1485398" y="4309200"/>
              <a:chExt cx="231600" cy="834300"/>
            </a:xfrm>
          </p:grpSpPr>
          <p:sp>
            <p:nvSpPr>
              <p:cNvPr id="175" name="Google Shape;175;p56"/>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6"/>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6"/>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6"/>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56"/>
            <p:cNvGrpSpPr/>
            <p:nvPr/>
          </p:nvGrpSpPr>
          <p:grpSpPr>
            <a:xfrm>
              <a:off x="4084879" y="4518900"/>
              <a:ext cx="231600" cy="624600"/>
              <a:chOff x="4084879" y="4518900"/>
              <a:chExt cx="231600" cy="624600"/>
            </a:xfrm>
          </p:grpSpPr>
          <p:sp>
            <p:nvSpPr>
              <p:cNvPr id="180" name="Google Shape;180;p56"/>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6"/>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6"/>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56"/>
            <p:cNvGrpSpPr/>
            <p:nvPr/>
          </p:nvGrpSpPr>
          <p:grpSpPr>
            <a:xfrm>
              <a:off x="2970816" y="4309200"/>
              <a:ext cx="231600" cy="834300"/>
              <a:chOff x="2970816" y="4309200"/>
              <a:chExt cx="231600" cy="834300"/>
            </a:xfrm>
          </p:grpSpPr>
          <p:sp>
            <p:nvSpPr>
              <p:cNvPr id="184" name="Google Shape;184;p56"/>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6"/>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6"/>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6"/>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56"/>
            <p:cNvGrpSpPr/>
            <p:nvPr/>
          </p:nvGrpSpPr>
          <p:grpSpPr>
            <a:xfrm>
              <a:off x="4456234" y="4309200"/>
              <a:ext cx="231600" cy="834300"/>
              <a:chOff x="4456234" y="4309200"/>
              <a:chExt cx="231600" cy="834300"/>
            </a:xfrm>
          </p:grpSpPr>
          <p:sp>
            <p:nvSpPr>
              <p:cNvPr id="189" name="Google Shape;189;p56"/>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6"/>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6"/>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6"/>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 name="Google Shape;193;p56"/>
            <p:cNvGrpSpPr/>
            <p:nvPr/>
          </p:nvGrpSpPr>
          <p:grpSpPr>
            <a:xfrm>
              <a:off x="4827588" y="4099200"/>
              <a:ext cx="231600" cy="1044300"/>
              <a:chOff x="4827588" y="4099200"/>
              <a:chExt cx="231600" cy="1044300"/>
            </a:xfrm>
          </p:grpSpPr>
          <p:sp>
            <p:nvSpPr>
              <p:cNvPr id="194" name="Google Shape;194;p56"/>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6"/>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6"/>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6"/>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6"/>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 name="Google Shape;199;p56"/>
            <p:cNvGrpSpPr/>
            <p:nvPr/>
          </p:nvGrpSpPr>
          <p:grpSpPr>
            <a:xfrm>
              <a:off x="5198943" y="4309200"/>
              <a:ext cx="231600" cy="834300"/>
              <a:chOff x="5198943" y="4309200"/>
              <a:chExt cx="231600" cy="834300"/>
            </a:xfrm>
          </p:grpSpPr>
          <p:sp>
            <p:nvSpPr>
              <p:cNvPr id="200" name="Google Shape;200;p56"/>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6"/>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6"/>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6"/>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 name="Google Shape;204;p56"/>
            <p:cNvGrpSpPr/>
            <p:nvPr/>
          </p:nvGrpSpPr>
          <p:grpSpPr>
            <a:xfrm>
              <a:off x="5570297" y="4518900"/>
              <a:ext cx="231600" cy="624600"/>
              <a:chOff x="5570297" y="4518900"/>
              <a:chExt cx="231600" cy="624600"/>
            </a:xfrm>
          </p:grpSpPr>
          <p:sp>
            <p:nvSpPr>
              <p:cNvPr id="205" name="Google Shape;205;p56"/>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6"/>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6"/>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56"/>
            <p:cNvGrpSpPr/>
            <p:nvPr/>
          </p:nvGrpSpPr>
          <p:grpSpPr>
            <a:xfrm>
              <a:off x="5941652" y="4309200"/>
              <a:ext cx="231600" cy="834300"/>
              <a:chOff x="5941652" y="4309200"/>
              <a:chExt cx="231600" cy="834300"/>
            </a:xfrm>
          </p:grpSpPr>
          <p:sp>
            <p:nvSpPr>
              <p:cNvPr id="209" name="Google Shape;209;p56"/>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6"/>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6"/>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6"/>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56"/>
            <p:cNvGrpSpPr/>
            <p:nvPr/>
          </p:nvGrpSpPr>
          <p:grpSpPr>
            <a:xfrm>
              <a:off x="6313006" y="4099200"/>
              <a:ext cx="231600" cy="1044300"/>
              <a:chOff x="6313006" y="4099200"/>
              <a:chExt cx="231600" cy="1044300"/>
            </a:xfrm>
          </p:grpSpPr>
          <p:sp>
            <p:nvSpPr>
              <p:cNvPr id="214" name="Google Shape;214;p56"/>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6"/>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6"/>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6"/>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6"/>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56"/>
            <p:cNvGrpSpPr/>
            <p:nvPr/>
          </p:nvGrpSpPr>
          <p:grpSpPr>
            <a:xfrm>
              <a:off x="6684361" y="4309200"/>
              <a:ext cx="231600" cy="834300"/>
              <a:chOff x="6684361" y="4309200"/>
              <a:chExt cx="231600" cy="834300"/>
            </a:xfrm>
          </p:grpSpPr>
          <p:sp>
            <p:nvSpPr>
              <p:cNvPr id="220" name="Google Shape;220;p56"/>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6"/>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6"/>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6"/>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56"/>
            <p:cNvGrpSpPr/>
            <p:nvPr/>
          </p:nvGrpSpPr>
          <p:grpSpPr>
            <a:xfrm>
              <a:off x="7055715" y="4518900"/>
              <a:ext cx="231600" cy="624600"/>
              <a:chOff x="7055715" y="4518900"/>
              <a:chExt cx="231600" cy="624600"/>
            </a:xfrm>
          </p:grpSpPr>
          <p:sp>
            <p:nvSpPr>
              <p:cNvPr id="225" name="Google Shape;225;p56"/>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6"/>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6"/>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 name="Google Shape;228;p56"/>
            <p:cNvGrpSpPr/>
            <p:nvPr/>
          </p:nvGrpSpPr>
          <p:grpSpPr>
            <a:xfrm>
              <a:off x="7798424" y="4099200"/>
              <a:ext cx="231600" cy="1044300"/>
              <a:chOff x="7798424" y="4099200"/>
              <a:chExt cx="231600" cy="1044300"/>
            </a:xfrm>
          </p:grpSpPr>
          <p:sp>
            <p:nvSpPr>
              <p:cNvPr id="229" name="Google Shape;229;p56"/>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6"/>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6"/>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6"/>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6"/>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 name="Google Shape;234;p56"/>
            <p:cNvGrpSpPr/>
            <p:nvPr/>
          </p:nvGrpSpPr>
          <p:grpSpPr>
            <a:xfrm>
              <a:off x="8169779" y="4309200"/>
              <a:ext cx="231600" cy="834300"/>
              <a:chOff x="8169779" y="4309200"/>
              <a:chExt cx="231600" cy="834300"/>
            </a:xfrm>
          </p:grpSpPr>
          <p:sp>
            <p:nvSpPr>
              <p:cNvPr id="235" name="Google Shape;235;p56"/>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6"/>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6"/>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6"/>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56"/>
            <p:cNvGrpSpPr/>
            <p:nvPr/>
          </p:nvGrpSpPr>
          <p:grpSpPr>
            <a:xfrm>
              <a:off x="7427070" y="4309200"/>
              <a:ext cx="231600" cy="834300"/>
              <a:chOff x="7427070" y="4309200"/>
              <a:chExt cx="231600" cy="834300"/>
            </a:xfrm>
          </p:grpSpPr>
          <p:sp>
            <p:nvSpPr>
              <p:cNvPr id="240" name="Google Shape;240;p56"/>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6"/>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6"/>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6"/>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 name="Google Shape;244;p56"/>
            <p:cNvGrpSpPr/>
            <p:nvPr/>
          </p:nvGrpSpPr>
          <p:grpSpPr>
            <a:xfrm>
              <a:off x="8541133" y="4518900"/>
              <a:ext cx="231600" cy="624600"/>
              <a:chOff x="8541133" y="4518900"/>
              <a:chExt cx="231600" cy="624600"/>
            </a:xfrm>
          </p:grpSpPr>
          <p:sp>
            <p:nvSpPr>
              <p:cNvPr id="245" name="Google Shape;245;p56"/>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6"/>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6"/>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56"/>
            <p:cNvGrpSpPr/>
            <p:nvPr/>
          </p:nvGrpSpPr>
          <p:grpSpPr>
            <a:xfrm>
              <a:off x="8912488" y="4309200"/>
              <a:ext cx="231600" cy="834300"/>
              <a:chOff x="8912488" y="4309200"/>
              <a:chExt cx="231600" cy="834300"/>
            </a:xfrm>
          </p:grpSpPr>
          <p:sp>
            <p:nvSpPr>
              <p:cNvPr id="249" name="Google Shape;249;p56"/>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6"/>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6"/>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6"/>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3" name="Google Shape;253;p56"/>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54" name="Google Shape;254;p56"/>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255" name="Google Shape;255;p5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2" name="Google Shape;262;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3" name="Google Shape;26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66" name="Google Shape;266;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7" name="Google Shape;26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0" name="Google Shape;270;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3" name="Google Shape;273;p4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4" name="Google Shape;274;p4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5" name="Google Shape;275;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8" name="Google Shape;278;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1" name="Google Shape;281;p4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2" name="Google Shape;282;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85" name="Google Shape;28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6"/>
        <p:cNvGrpSpPr/>
        <p:nvPr/>
      </p:nvGrpSpPr>
      <p:grpSpPr>
        <a:xfrm>
          <a:off x="0" y="0"/>
          <a:ext cx="0" cy="0"/>
          <a:chOff x="0" y="0"/>
          <a:chExt cx="0" cy="0"/>
        </a:xfrm>
      </p:grpSpPr>
      <p:sp>
        <p:nvSpPr>
          <p:cNvPr id="287" name="Google Shape;287;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89" name="Google Shape;289;p4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90" name="Google Shape;290;p4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1" name="Google Shape;291;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3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2"/>
        <p:cNvGrpSpPr/>
        <p:nvPr/>
      </p:nvGrpSpPr>
      <p:grpSpPr>
        <a:xfrm>
          <a:off x="0" y="0"/>
          <a:ext cx="0" cy="0"/>
          <a:chOff x="0" y="0"/>
          <a:chExt cx="0" cy="0"/>
        </a:xfrm>
      </p:grpSpPr>
      <p:sp>
        <p:nvSpPr>
          <p:cNvPr id="293" name="Google Shape;293;p4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294" name="Google Shape;294;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5"/>
        <p:cNvGrpSpPr/>
        <p:nvPr/>
      </p:nvGrpSpPr>
      <p:grpSpPr>
        <a:xfrm>
          <a:off x="0" y="0"/>
          <a:ext cx="0" cy="0"/>
          <a:chOff x="0" y="0"/>
          <a:chExt cx="0" cy="0"/>
        </a:xfrm>
      </p:grpSpPr>
      <p:sp>
        <p:nvSpPr>
          <p:cNvPr id="296" name="Google Shape;296;p4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7" name="Google Shape;297;p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98" name="Google Shape;298;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9"/>
        <p:cNvGrpSpPr/>
        <p:nvPr/>
      </p:nvGrpSpPr>
      <p:grpSpPr>
        <a:xfrm>
          <a:off x="0" y="0"/>
          <a:ext cx="0" cy="0"/>
          <a:chOff x="0" y="0"/>
          <a:chExt cx="0" cy="0"/>
        </a:xfrm>
      </p:grpSpPr>
      <p:sp>
        <p:nvSpPr>
          <p:cNvPr id="300" name="Google Shape;300;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8"/>
          <p:cNvGrpSpPr/>
          <p:nvPr/>
        </p:nvGrpSpPr>
        <p:grpSpPr>
          <a:xfrm>
            <a:off x="146769" y="3406"/>
            <a:ext cx="1233214" cy="1384535"/>
            <a:chOff x="146769" y="3406"/>
            <a:chExt cx="1233214" cy="1384535"/>
          </a:xfrm>
        </p:grpSpPr>
        <p:grpSp>
          <p:nvGrpSpPr>
            <p:cNvPr id="36" name="Google Shape;36;p48"/>
            <p:cNvGrpSpPr/>
            <p:nvPr/>
          </p:nvGrpSpPr>
          <p:grpSpPr>
            <a:xfrm>
              <a:off x="1063183" y="3406"/>
              <a:ext cx="316800" cy="688513"/>
              <a:chOff x="1063183" y="3406"/>
              <a:chExt cx="316800" cy="688513"/>
            </a:xfrm>
          </p:grpSpPr>
          <p:sp>
            <p:nvSpPr>
              <p:cNvPr id="37" name="Google Shape;37;p48"/>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8"/>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48"/>
            <p:cNvGrpSpPr/>
            <p:nvPr/>
          </p:nvGrpSpPr>
          <p:grpSpPr>
            <a:xfrm>
              <a:off x="604976" y="3406"/>
              <a:ext cx="316800" cy="1036524"/>
              <a:chOff x="604976" y="3406"/>
              <a:chExt cx="316800" cy="1036524"/>
            </a:xfrm>
          </p:grpSpPr>
          <p:sp>
            <p:nvSpPr>
              <p:cNvPr id="40" name="Google Shape;40;p48"/>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8"/>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8"/>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48"/>
            <p:cNvGrpSpPr/>
            <p:nvPr/>
          </p:nvGrpSpPr>
          <p:grpSpPr>
            <a:xfrm>
              <a:off x="146769" y="3406"/>
              <a:ext cx="316800" cy="1384535"/>
              <a:chOff x="146769" y="3406"/>
              <a:chExt cx="316800" cy="1384535"/>
            </a:xfrm>
          </p:grpSpPr>
          <p:sp>
            <p:nvSpPr>
              <p:cNvPr id="44" name="Google Shape;44;p48"/>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8"/>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8"/>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 name="Google Shape;48;p48"/>
          <p:cNvGrpSpPr/>
          <p:nvPr/>
        </p:nvGrpSpPr>
        <p:grpSpPr>
          <a:xfrm>
            <a:off x="6775084" y="2904008"/>
            <a:ext cx="2186147" cy="2239500"/>
            <a:chOff x="6775084" y="2904008"/>
            <a:chExt cx="2186147" cy="2239500"/>
          </a:xfrm>
        </p:grpSpPr>
        <p:grpSp>
          <p:nvGrpSpPr>
            <p:cNvPr id="49" name="Google Shape;49;p48"/>
            <p:cNvGrpSpPr/>
            <p:nvPr/>
          </p:nvGrpSpPr>
          <p:grpSpPr>
            <a:xfrm>
              <a:off x="6775084" y="4253708"/>
              <a:ext cx="409500" cy="889800"/>
              <a:chOff x="6775084" y="4253708"/>
              <a:chExt cx="409500" cy="889800"/>
            </a:xfrm>
          </p:grpSpPr>
          <p:sp>
            <p:nvSpPr>
              <p:cNvPr id="50" name="Google Shape;50;p48"/>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8"/>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48"/>
            <p:cNvGrpSpPr/>
            <p:nvPr/>
          </p:nvGrpSpPr>
          <p:grpSpPr>
            <a:xfrm>
              <a:off x="7367299" y="3804008"/>
              <a:ext cx="409500" cy="1339500"/>
              <a:chOff x="7367299" y="3804008"/>
              <a:chExt cx="409500" cy="1339500"/>
            </a:xfrm>
          </p:grpSpPr>
          <p:sp>
            <p:nvSpPr>
              <p:cNvPr id="53" name="Google Shape;53;p48"/>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8"/>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8"/>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 name="Google Shape;56;p48"/>
            <p:cNvGrpSpPr/>
            <p:nvPr/>
          </p:nvGrpSpPr>
          <p:grpSpPr>
            <a:xfrm>
              <a:off x="7959516" y="3354008"/>
              <a:ext cx="409500" cy="1789500"/>
              <a:chOff x="7959516" y="3354008"/>
              <a:chExt cx="409500" cy="1789500"/>
            </a:xfrm>
          </p:grpSpPr>
          <p:sp>
            <p:nvSpPr>
              <p:cNvPr id="57" name="Google Shape;57;p48"/>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8"/>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8"/>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8"/>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 name="Google Shape;61;p48"/>
            <p:cNvGrpSpPr/>
            <p:nvPr/>
          </p:nvGrpSpPr>
          <p:grpSpPr>
            <a:xfrm>
              <a:off x="8551731" y="2904008"/>
              <a:ext cx="409500" cy="2239500"/>
              <a:chOff x="8551731" y="2904008"/>
              <a:chExt cx="409500" cy="2239500"/>
            </a:xfrm>
          </p:grpSpPr>
          <p:sp>
            <p:nvSpPr>
              <p:cNvPr id="62" name="Google Shape;62;p48"/>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8"/>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8"/>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8"/>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8"/>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7" name="Google Shape;67;p48"/>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8" name="Google Shape;68;p4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grpSp>
        <p:nvGrpSpPr>
          <p:cNvPr id="70" name="Google Shape;70;p49"/>
          <p:cNvGrpSpPr/>
          <p:nvPr/>
        </p:nvGrpSpPr>
        <p:grpSpPr>
          <a:xfrm>
            <a:off x="625966" y="299376"/>
            <a:ext cx="999312" cy="999312"/>
            <a:chOff x="348199" y="179450"/>
            <a:chExt cx="1116300" cy="1116300"/>
          </a:xfrm>
        </p:grpSpPr>
        <p:sp>
          <p:nvSpPr>
            <p:cNvPr id="71" name="Google Shape;71;p4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4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4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5" name="Google Shape;75;p4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grpSp>
        <p:nvGrpSpPr>
          <p:cNvPr id="77" name="Google Shape;77;p50"/>
          <p:cNvGrpSpPr/>
          <p:nvPr/>
        </p:nvGrpSpPr>
        <p:grpSpPr>
          <a:xfrm>
            <a:off x="625966" y="299376"/>
            <a:ext cx="999312" cy="999312"/>
            <a:chOff x="348199" y="179450"/>
            <a:chExt cx="1116300" cy="1116300"/>
          </a:xfrm>
        </p:grpSpPr>
        <p:sp>
          <p:nvSpPr>
            <p:cNvPr id="78" name="Google Shape;78;p5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5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5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2" name="Google Shape;82;p5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83" name="Google Shape;83;p5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grpSp>
        <p:nvGrpSpPr>
          <p:cNvPr id="85" name="Google Shape;85;p51"/>
          <p:cNvGrpSpPr/>
          <p:nvPr/>
        </p:nvGrpSpPr>
        <p:grpSpPr>
          <a:xfrm>
            <a:off x="625966" y="299376"/>
            <a:ext cx="999312" cy="999312"/>
            <a:chOff x="348199" y="179450"/>
            <a:chExt cx="1116300" cy="1116300"/>
          </a:xfrm>
        </p:grpSpPr>
        <p:sp>
          <p:nvSpPr>
            <p:cNvPr id="86" name="Google Shape;86;p5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5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9" name="Google Shape;89;p5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0"/>
        <p:cNvGrpSpPr/>
        <p:nvPr/>
      </p:nvGrpSpPr>
      <p:grpSpPr>
        <a:xfrm>
          <a:off x="0" y="0"/>
          <a:ext cx="0" cy="0"/>
          <a:chOff x="0" y="0"/>
          <a:chExt cx="0" cy="0"/>
        </a:xfrm>
      </p:grpSpPr>
      <p:grpSp>
        <p:nvGrpSpPr>
          <p:cNvPr id="91" name="Google Shape;91;p52"/>
          <p:cNvGrpSpPr/>
          <p:nvPr/>
        </p:nvGrpSpPr>
        <p:grpSpPr>
          <a:xfrm>
            <a:off x="625966" y="299376"/>
            <a:ext cx="999312" cy="999312"/>
            <a:chOff x="348199" y="179450"/>
            <a:chExt cx="1116300" cy="1116300"/>
          </a:xfrm>
        </p:grpSpPr>
        <p:sp>
          <p:nvSpPr>
            <p:cNvPr id="92" name="Google Shape;92;p5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52"/>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5" name="Google Shape;95;p52"/>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6" name="Google Shape;96;p5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97"/>
        <p:cNvGrpSpPr/>
        <p:nvPr/>
      </p:nvGrpSpPr>
      <p:grpSpPr>
        <a:xfrm>
          <a:off x="0" y="0"/>
          <a:ext cx="0" cy="0"/>
          <a:chOff x="0" y="0"/>
          <a:chExt cx="0" cy="0"/>
        </a:xfrm>
      </p:grpSpPr>
      <p:grpSp>
        <p:nvGrpSpPr>
          <p:cNvPr id="98" name="Google Shape;98;p53"/>
          <p:cNvGrpSpPr/>
          <p:nvPr/>
        </p:nvGrpSpPr>
        <p:grpSpPr>
          <a:xfrm>
            <a:off x="6866714" y="1255"/>
            <a:ext cx="2267380" cy="2601741"/>
            <a:chOff x="6790514" y="1255"/>
            <a:chExt cx="2267380" cy="2601741"/>
          </a:xfrm>
        </p:grpSpPr>
        <p:grpSp>
          <p:nvGrpSpPr>
            <p:cNvPr id="99" name="Google Shape;99;p53"/>
            <p:cNvGrpSpPr/>
            <p:nvPr/>
          </p:nvGrpSpPr>
          <p:grpSpPr>
            <a:xfrm>
              <a:off x="7067536" y="1255"/>
              <a:ext cx="1990358" cy="1990303"/>
              <a:chOff x="7067536" y="1255"/>
              <a:chExt cx="1990358" cy="1990303"/>
            </a:xfrm>
          </p:grpSpPr>
          <p:sp>
            <p:nvSpPr>
              <p:cNvPr id="100" name="Google Shape;100;p53"/>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3"/>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3"/>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 name="Google Shape;103;p53"/>
            <p:cNvGrpSpPr/>
            <p:nvPr/>
          </p:nvGrpSpPr>
          <p:grpSpPr>
            <a:xfrm>
              <a:off x="8207126" y="1807997"/>
              <a:ext cx="795000" cy="795000"/>
              <a:chOff x="8207126" y="1807997"/>
              <a:chExt cx="795000" cy="795000"/>
            </a:xfrm>
          </p:grpSpPr>
          <p:sp>
            <p:nvSpPr>
              <p:cNvPr id="104" name="Google Shape;104;p53"/>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3"/>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3"/>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 name="Google Shape;107;p53"/>
            <p:cNvGrpSpPr/>
            <p:nvPr/>
          </p:nvGrpSpPr>
          <p:grpSpPr>
            <a:xfrm>
              <a:off x="6790514" y="118857"/>
              <a:ext cx="548700" cy="548700"/>
              <a:chOff x="6790514" y="118857"/>
              <a:chExt cx="548700" cy="548700"/>
            </a:xfrm>
          </p:grpSpPr>
          <p:sp>
            <p:nvSpPr>
              <p:cNvPr id="108" name="Google Shape;108;p53"/>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3"/>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0" name="Google Shape;110;p53"/>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11" name="Google Shape;111;p5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grpSp>
        <p:nvGrpSpPr>
          <p:cNvPr id="113" name="Google Shape;113;p54"/>
          <p:cNvGrpSpPr/>
          <p:nvPr/>
        </p:nvGrpSpPr>
        <p:grpSpPr>
          <a:xfrm>
            <a:off x="625966" y="299376"/>
            <a:ext cx="999312" cy="999312"/>
            <a:chOff x="348199" y="179450"/>
            <a:chExt cx="1116300" cy="1116300"/>
          </a:xfrm>
        </p:grpSpPr>
        <p:sp>
          <p:nvSpPr>
            <p:cNvPr id="114" name="Google Shape;114;p54"/>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4"/>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54"/>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7" name="Google Shape;117;p54"/>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8" name="Google Shape;118;p54"/>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19" name="Google Shape;119;p5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3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6"/>
        <p:cNvGrpSpPr/>
        <p:nvPr/>
      </p:nvGrpSpPr>
      <p:grpSpPr>
        <a:xfrm>
          <a:off x="0" y="0"/>
          <a:ext cx="0" cy="0"/>
          <a:chOff x="0" y="0"/>
          <a:chExt cx="0" cy="0"/>
        </a:xfrm>
      </p:grpSpPr>
      <p:sp>
        <p:nvSpPr>
          <p:cNvPr id="257" name="Google Shape;257;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58" name="Google Shape;258;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9" name="Google Shape;25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14.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04"/>
        <p:cNvGrpSpPr/>
        <p:nvPr/>
      </p:nvGrpSpPr>
      <p:grpSpPr>
        <a:xfrm>
          <a:off x="0" y="0"/>
          <a:ext cx="0" cy="0"/>
          <a:chOff x="0" y="0"/>
          <a:chExt cx="0" cy="0"/>
        </a:xfrm>
      </p:grpSpPr>
      <p:pic>
        <p:nvPicPr>
          <p:cNvPr id="305" name="Google Shape;305;p1"/>
          <p:cNvPicPr preferRelativeResize="0"/>
          <p:nvPr/>
        </p:nvPicPr>
        <p:blipFill rotWithShape="1">
          <a:blip r:embed="rId3">
            <a:alphaModFix/>
          </a:blip>
          <a:srcRect/>
          <a:stretch/>
        </p:blipFill>
        <p:spPr>
          <a:xfrm>
            <a:off x="1" y="0"/>
            <a:ext cx="9144000" cy="5201401"/>
          </a:xfrm>
          <a:prstGeom prst="rect">
            <a:avLst/>
          </a:prstGeom>
          <a:noFill/>
          <a:ln>
            <a:noFill/>
          </a:ln>
        </p:spPr>
      </p:pic>
      <p:sp>
        <p:nvSpPr>
          <p:cNvPr id="2" name="TextBox 1">
            <a:extLst>
              <a:ext uri="{FF2B5EF4-FFF2-40B4-BE49-F238E27FC236}">
                <a16:creationId xmlns:a16="http://schemas.microsoft.com/office/drawing/2014/main" id="{A19B2CBC-A0F3-AECB-7232-685F1649343A}"/>
              </a:ext>
            </a:extLst>
          </p:cNvPr>
          <p:cNvSpPr txBox="1"/>
          <p:nvPr/>
        </p:nvSpPr>
        <p:spPr>
          <a:xfrm>
            <a:off x="1036320" y="3208020"/>
            <a:ext cx="1165860" cy="338554"/>
          </a:xfrm>
          <a:prstGeom prst="rect">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solidFill>
                  <a:schemeClr val="bg2"/>
                </a:solidFill>
              </a:rPr>
              <a:t>Khang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10"/>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398" name="Google Shape;398;p10"/>
          <p:cNvPicPr preferRelativeResize="0"/>
          <p:nvPr/>
        </p:nvPicPr>
        <p:blipFill rotWithShape="1">
          <a:blip r:embed="rId4">
            <a:alphaModFix/>
          </a:blip>
          <a:srcRect l="45702" t="5168" r="5738"/>
          <a:stretch/>
        </p:blipFill>
        <p:spPr>
          <a:xfrm>
            <a:off x="5629700" y="3207679"/>
            <a:ext cx="2624225" cy="1646396"/>
          </a:xfrm>
          <a:prstGeom prst="rect">
            <a:avLst/>
          </a:prstGeom>
          <a:noFill/>
          <a:ln>
            <a:noFill/>
          </a:ln>
        </p:spPr>
      </p:pic>
      <p:sp>
        <p:nvSpPr>
          <p:cNvPr id="399" name="Google Shape;399;p10"/>
          <p:cNvSpPr txBox="1"/>
          <p:nvPr/>
        </p:nvSpPr>
        <p:spPr>
          <a:xfrm>
            <a:off x="656075" y="47262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nhà quản lý</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00" name="Google Shape;400;p10"/>
          <p:cNvSpPr txBox="1"/>
          <p:nvPr/>
        </p:nvSpPr>
        <p:spPr>
          <a:xfrm>
            <a:off x="723300" y="1300525"/>
            <a:ext cx="4275600" cy="350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Qua biểu đồ có thể nhận thấy</a:t>
            </a:r>
            <a:r>
              <a:rPr lang="vi" sz="1200" b="0" i="0" u="none" strike="noStrike" cap="none">
                <a:solidFill>
                  <a:srgbClr val="000000"/>
                </a:solidFill>
                <a:latin typeface="Montserrat"/>
                <a:ea typeface="Montserrat"/>
                <a:cs typeface="Montserrat"/>
                <a:sym typeface="Montserrat"/>
              </a:rPr>
              <a:t> </a:t>
            </a:r>
            <a:r>
              <a:rPr lang="vi" sz="1600" b="0" i="0" u="none" strike="noStrike" cap="none">
                <a:solidFill>
                  <a:srgbClr val="300060"/>
                </a:solidFill>
                <a:latin typeface="Montserrat SemiBold"/>
                <a:ea typeface="Montserrat SemiBold"/>
                <a:cs typeface="Montserrat SemiBold"/>
                <a:sym typeface="Montserrat SemiBold"/>
              </a:rPr>
              <a:t>3</a:t>
            </a:r>
            <a:r>
              <a:rPr lang="vi" sz="1400" b="0" i="0" u="none" strike="noStrike" cap="none">
                <a:solidFill>
                  <a:srgbClr val="300060"/>
                </a:solidFill>
                <a:latin typeface="Montserrat SemiBold"/>
                <a:ea typeface="Montserrat SemiBold"/>
                <a:cs typeface="Montserrat SemiBold"/>
                <a:sym typeface="Montserrat SemiBold"/>
              </a:rPr>
              <a:t> đợt tăng đột biến </a:t>
            </a:r>
            <a:r>
              <a:rPr lang="vi" sz="1200" b="0" i="0" u="none" strike="noStrike" cap="none">
                <a:solidFill>
                  <a:srgbClr val="434343"/>
                </a:solidFill>
                <a:latin typeface="Montserrat"/>
                <a:ea typeface="Montserrat"/>
                <a:cs typeface="Montserrat"/>
                <a:sym typeface="Montserrat"/>
              </a:rPr>
              <a:t>đáng kể về tỷ lệ nghỉ việc khi phân tích mối quan hệ của nhân viên với người quản lý của họ. Ngay từ đầu, khi thời gian dành cho người quản lý tương đối ngắn </a:t>
            </a:r>
            <a:r>
              <a:rPr lang="vi" sz="1400" b="0" i="0" u="none" strike="noStrike" cap="none">
                <a:solidFill>
                  <a:srgbClr val="434343"/>
                </a:solidFill>
                <a:latin typeface="Montserrat SemiBold"/>
                <a:ea typeface="Montserrat SemiBold"/>
                <a:cs typeface="Montserrat SemiBold"/>
                <a:sym typeface="Montserrat SemiBold"/>
              </a:rPr>
              <a:t>(Dưới 1 năm),</a:t>
            </a:r>
            <a:r>
              <a:rPr lang="vi" sz="1400" b="0" i="0" u="none" strike="noStrike" cap="none">
                <a:solidFill>
                  <a:srgbClr val="434343"/>
                </a:solidFill>
                <a:latin typeface="Montserrat"/>
                <a:ea typeface="Montserrat"/>
                <a:cs typeface="Montserrat"/>
                <a:sym typeface="Montserrat"/>
              </a:rPr>
              <a:t> </a:t>
            </a:r>
            <a:r>
              <a:rPr lang="vi" sz="1400" b="0" i="0" u="none" strike="noStrike" cap="none">
                <a:solidFill>
                  <a:srgbClr val="300060"/>
                </a:solidFill>
                <a:latin typeface="Montserrat SemiBold"/>
                <a:ea typeface="Montserrat SemiBold"/>
                <a:cs typeface="Montserrat SemiBold"/>
                <a:sym typeface="Montserrat SemiBold"/>
              </a:rPr>
              <a:t>mọi người có xu hướng rời bỏ công việc</a:t>
            </a:r>
            <a:r>
              <a:rPr lang="vi" sz="1400" b="0" i="0" u="none" strike="noStrike" cap="none">
                <a:solidFill>
                  <a:srgbClr val="434343"/>
                </a:solidFill>
                <a:latin typeface="Montserrat"/>
                <a:ea typeface="Montserrat"/>
                <a:cs typeface="Montserrat"/>
                <a:sym typeface="Montserrat"/>
              </a:rPr>
              <a:t>.</a:t>
            </a:r>
            <a:r>
              <a:rPr lang="vi" sz="1200" b="0" i="0" u="none" strike="noStrike" cap="none">
                <a:solidFill>
                  <a:srgbClr val="434343"/>
                </a:solidFill>
                <a:latin typeface="Montserrat"/>
                <a:ea typeface="Montserrat"/>
                <a:cs typeface="Montserrat"/>
                <a:sym typeface="Montserrat"/>
              </a:rPr>
              <a:t> Trong khoảng thời gian tiếp theo </a:t>
            </a:r>
            <a:r>
              <a:rPr lang="vi" sz="1400" b="0" i="0" u="none" strike="noStrike" cap="none">
                <a:solidFill>
                  <a:srgbClr val="002060"/>
                </a:solidFill>
                <a:latin typeface="Montserrat SemiBold"/>
                <a:ea typeface="Montserrat SemiBold"/>
                <a:cs typeface="Montserrat SemiBold"/>
                <a:sym typeface="Montserrat SemiBold"/>
              </a:rPr>
              <a:t>từ năm thứ hai,</a:t>
            </a:r>
            <a:r>
              <a:rPr lang="vi" sz="1200" b="0" i="0" u="none" strike="noStrike" cap="none">
                <a:solidFill>
                  <a:srgbClr val="434343"/>
                </a:solidFill>
                <a:latin typeface="Montserrat"/>
                <a:ea typeface="Montserrat"/>
                <a:cs typeface="Montserrat"/>
                <a:sym typeface="Montserrat"/>
              </a:rPr>
              <a:t> khi nhân viên cảm thấy họ </a:t>
            </a:r>
            <a:r>
              <a:rPr lang="vi" sz="1400" b="0" i="0" u="none" strike="noStrike" cap="none">
                <a:solidFill>
                  <a:srgbClr val="300060"/>
                </a:solidFill>
                <a:latin typeface="Montserrat SemiBold"/>
                <a:ea typeface="Montserrat SemiBold"/>
                <a:cs typeface="Montserrat SemiBold"/>
                <a:sym typeface="Montserrat SemiBold"/>
              </a:rPr>
              <a:t>cần được phát triển hơn,</a:t>
            </a:r>
            <a:r>
              <a:rPr lang="vi" sz="1200" b="0" i="0" u="none" strike="noStrike" cap="none">
                <a:solidFill>
                  <a:srgbClr val="300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họ cũng có xu hướng thay đổi. Cuối cùng, khi thời gian làm việc với người quản lý cao hơn một chút (khoảng 7 năm) - nhân viên có thể cảm thấy rằng họ nhận thấy sự phát triển trong sự nghiệp của mình bị đình trệ và có ít điều mới để học hỏi từ người quản lý hiện tại nên họ có xu hướng rời đi. Nhưng khi thời gian tương đối dành cho người quản lý rất cao (&gt; 9 năm), nghĩa là nhân viên hài lòng với công việc đó và khả năng nhân viên từ chức sau đó là rất thấp.</a:t>
            </a:r>
            <a:endParaRPr sz="1200" b="0" i="0" u="none" strike="noStrike" cap="none">
              <a:solidFill>
                <a:srgbClr val="434343"/>
              </a:solidFill>
              <a:latin typeface="Montserrat"/>
              <a:ea typeface="Montserrat"/>
              <a:cs typeface="Montserrat"/>
              <a:sym typeface="Montserrat"/>
            </a:endParaRPr>
          </a:p>
        </p:txBody>
      </p:sp>
      <p:pic>
        <p:nvPicPr>
          <p:cNvPr id="401" name="Google Shape;401;p10"/>
          <p:cNvPicPr preferRelativeResize="0"/>
          <p:nvPr/>
        </p:nvPicPr>
        <p:blipFill rotWithShape="1">
          <a:blip r:embed="rId4">
            <a:alphaModFix/>
          </a:blip>
          <a:srcRect t="6103" r="54406"/>
          <a:stretch/>
        </p:blipFill>
        <p:spPr>
          <a:xfrm>
            <a:off x="5629700" y="1471525"/>
            <a:ext cx="2624225" cy="17361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11"/>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07" name="Google Shape;407;p11"/>
          <p:cNvPicPr preferRelativeResize="0"/>
          <p:nvPr/>
        </p:nvPicPr>
        <p:blipFill rotWithShape="1">
          <a:blip r:embed="rId4">
            <a:alphaModFix/>
          </a:blip>
          <a:srcRect/>
          <a:stretch/>
        </p:blipFill>
        <p:spPr>
          <a:xfrm>
            <a:off x="674411" y="1917175"/>
            <a:ext cx="2632313" cy="1529799"/>
          </a:xfrm>
          <a:prstGeom prst="rect">
            <a:avLst/>
          </a:prstGeom>
          <a:noFill/>
          <a:ln>
            <a:noFill/>
          </a:ln>
        </p:spPr>
      </p:pic>
      <p:pic>
        <p:nvPicPr>
          <p:cNvPr id="408" name="Google Shape;408;p11"/>
          <p:cNvPicPr preferRelativeResize="0"/>
          <p:nvPr/>
        </p:nvPicPr>
        <p:blipFill rotWithShape="1">
          <a:blip r:embed="rId5">
            <a:alphaModFix/>
          </a:blip>
          <a:srcRect/>
          <a:stretch/>
        </p:blipFill>
        <p:spPr>
          <a:xfrm>
            <a:off x="3306723" y="1926064"/>
            <a:ext cx="2632312" cy="1512050"/>
          </a:xfrm>
          <a:prstGeom prst="rect">
            <a:avLst/>
          </a:prstGeom>
          <a:noFill/>
          <a:ln>
            <a:noFill/>
          </a:ln>
        </p:spPr>
      </p:pic>
      <p:pic>
        <p:nvPicPr>
          <p:cNvPr id="409" name="Google Shape;409;p11"/>
          <p:cNvPicPr preferRelativeResize="0"/>
          <p:nvPr/>
        </p:nvPicPr>
        <p:blipFill rotWithShape="1">
          <a:blip r:embed="rId6">
            <a:alphaModFix/>
          </a:blip>
          <a:srcRect/>
          <a:stretch/>
        </p:blipFill>
        <p:spPr>
          <a:xfrm>
            <a:off x="5939037" y="1978028"/>
            <a:ext cx="2632313" cy="1525534"/>
          </a:xfrm>
          <a:prstGeom prst="rect">
            <a:avLst/>
          </a:prstGeom>
          <a:noFill/>
          <a:ln>
            <a:noFill/>
          </a:ln>
        </p:spPr>
      </p:pic>
      <p:sp>
        <p:nvSpPr>
          <p:cNvPr id="410" name="Google Shape;410;p11"/>
          <p:cNvSpPr txBox="1"/>
          <p:nvPr/>
        </p:nvSpPr>
        <p:spPr>
          <a:xfrm>
            <a:off x="642925" y="3727775"/>
            <a:ext cx="79983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Ở biểu đồ đầu tiên có sự thay đổi không rõ rệt, thậm chí còn giảm điều này cho thấy rằng tỷ lệ nhân viên nghỉ việc nhiều không tập trung ở phòng ban HR. Xét tiếp phòng ban R&amp;D và Sales, có thể thấy biểu đồ hình dạng đường gần giống nhau, có hai lần đỉnh điểm nghỉ việc khi làm dưới 1 năm và năm thứ 2, tương tự biểu đồ tổng. </a:t>
            </a:r>
            <a:r>
              <a:rPr lang="vi" sz="1400" b="0" i="0" u="none" strike="noStrike" cap="none">
                <a:solidFill>
                  <a:schemeClr val="lt1"/>
                </a:solidFill>
                <a:highlight>
                  <a:srgbClr val="002060"/>
                </a:highlight>
                <a:latin typeface="Montserrat SemiBold"/>
                <a:ea typeface="Montserrat SemiBold"/>
                <a:cs typeface="Montserrat SemiBold"/>
                <a:sym typeface="Montserrat SemiBold"/>
              </a:rPr>
              <a:t>Dường như do tính chất quản lý, sự áp lực của chuyên môn của từng phòng ban đã tác động đến số lượng nhân viên nghỉ việc.</a:t>
            </a:r>
            <a:endParaRPr sz="1400" b="0" i="0" u="none" strike="noStrike" cap="none">
              <a:solidFill>
                <a:schemeClr val="lt1"/>
              </a:solidFill>
              <a:highlight>
                <a:srgbClr val="002060"/>
              </a:highlight>
              <a:latin typeface="Montserrat SemiBold"/>
              <a:ea typeface="Montserrat SemiBold"/>
              <a:cs typeface="Montserrat SemiBold"/>
              <a:sym typeface="Montserrat SemiBold"/>
            </a:endParaRPr>
          </a:p>
        </p:txBody>
      </p:sp>
      <p:sp>
        <p:nvSpPr>
          <p:cNvPr id="411" name="Google Shape;411;p11"/>
          <p:cNvSpPr txBox="1"/>
          <p:nvPr/>
        </p:nvSpPr>
        <p:spPr>
          <a:xfrm>
            <a:off x="642925" y="50830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nhà quản lý</a:t>
            </a:r>
            <a:r>
              <a:rPr lang="vi" sz="2100" b="1" i="0" u="none" strike="noStrike" cap="none">
                <a:solidFill>
                  <a:srgbClr val="300060"/>
                </a:solidFill>
                <a:latin typeface="Montserrat"/>
                <a:ea typeface="Montserrat"/>
                <a:cs typeface="Montserrat"/>
                <a:sym typeface="Montserrat"/>
              </a:rPr>
              <a:t> </a:t>
            </a:r>
            <a:r>
              <a:rPr lang="vi" sz="1900" b="1" i="0" u="none" strike="noStrike" cap="none">
                <a:solidFill>
                  <a:srgbClr val="300060"/>
                </a:solidFill>
                <a:latin typeface="Montserrat"/>
                <a:ea typeface="Montserrat"/>
                <a:cs typeface="Montserrat"/>
                <a:sym typeface="Montserrat"/>
              </a:rPr>
              <a:t>ở từng phòng ban</a:t>
            </a:r>
            <a:endParaRPr sz="19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12" name="Google Shape;412;p11"/>
          <p:cNvSpPr txBox="1"/>
          <p:nvPr/>
        </p:nvSpPr>
        <p:spPr>
          <a:xfrm>
            <a:off x="642925" y="1363075"/>
            <a:ext cx="7998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Điều gì đã tác động đến số lượng nhân viên nghỉ việc nhiều trong khoảng thời gian dưới 5 năm của nhân viên dưới sự tác động của nhà quản lý ?</a:t>
            </a:r>
            <a:endParaRPr sz="1200" b="0" i="0" u="none" strike="noStrike" cap="none">
              <a:solidFill>
                <a:srgbClr val="434343"/>
              </a:solidFill>
              <a:latin typeface="Montserrat"/>
              <a:ea typeface="Montserrat"/>
              <a:cs typeface="Montserrat"/>
              <a:sym typeface="Montserrat"/>
            </a:endParaRPr>
          </a:p>
        </p:txBody>
      </p:sp>
      <p:sp>
        <p:nvSpPr>
          <p:cNvPr id="413" name="Google Shape;413;p11"/>
          <p:cNvSpPr txBox="1"/>
          <p:nvPr/>
        </p:nvSpPr>
        <p:spPr>
          <a:xfrm>
            <a:off x="1118715" y="3447025"/>
            <a:ext cx="1236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HR Department</a:t>
            </a:r>
            <a:endParaRPr sz="1000" b="0" i="1" u="none" strike="noStrike" cap="none">
              <a:solidFill>
                <a:srgbClr val="000000"/>
              </a:solidFill>
              <a:latin typeface="Montserrat"/>
              <a:ea typeface="Montserrat"/>
              <a:cs typeface="Montserrat"/>
              <a:sym typeface="Montserrat"/>
            </a:endParaRPr>
          </a:p>
        </p:txBody>
      </p:sp>
      <p:sp>
        <p:nvSpPr>
          <p:cNvPr id="414" name="Google Shape;414;p11"/>
          <p:cNvSpPr txBox="1"/>
          <p:nvPr/>
        </p:nvSpPr>
        <p:spPr>
          <a:xfrm>
            <a:off x="3758952" y="3447025"/>
            <a:ext cx="1489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R&amp;D Department</a:t>
            </a:r>
            <a:endParaRPr sz="1000" b="0" i="1" u="none" strike="noStrike" cap="none">
              <a:solidFill>
                <a:srgbClr val="000000"/>
              </a:solidFill>
              <a:latin typeface="Montserrat"/>
              <a:ea typeface="Montserrat"/>
              <a:cs typeface="Montserrat"/>
              <a:sym typeface="Montserrat"/>
            </a:endParaRPr>
          </a:p>
        </p:txBody>
      </p:sp>
      <p:sp>
        <p:nvSpPr>
          <p:cNvPr id="415" name="Google Shape;415;p11"/>
          <p:cNvSpPr txBox="1"/>
          <p:nvPr/>
        </p:nvSpPr>
        <p:spPr>
          <a:xfrm>
            <a:off x="6652965" y="3447025"/>
            <a:ext cx="1489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vi" sz="1000" b="0" i="1" u="none" strike="noStrike" cap="none">
                <a:solidFill>
                  <a:srgbClr val="000000"/>
                </a:solidFill>
                <a:latin typeface="Montserrat"/>
                <a:ea typeface="Montserrat"/>
                <a:cs typeface="Montserrat"/>
                <a:sym typeface="Montserrat"/>
              </a:rPr>
              <a:t>Sales Department</a:t>
            </a:r>
            <a:endParaRPr sz="1000" b="0" i="1"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12"/>
          <p:cNvPicPr preferRelativeResize="0"/>
          <p:nvPr/>
        </p:nvPicPr>
        <p:blipFill rotWithShape="1">
          <a:blip r:embed="rId3">
            <a:alphaModFix/>
          </a:blip>
          <a:srcRect/>
          <a:stretch/>
        </p:blipFill>
        <p:spPr>
          <a:xfrm>
            <a:off x="-33130" y="-43960"/>
            <a:ext cx="9225221" cy="5202700"/>
          </a:xfrm>
          <a:prstGeom prst="rect">
            <a:avLst/>
          </a:prstGeom>
          <a:noFill/>
          <a:ln>
            <a:noFill/>
          </a:ln>
        </p:spPr>
      </p:pic>
      <p:sp>
        <p:nvSpPr>
          <p:cNvPr id="421" name="Google Shape;421;p12"/>
          <p:cNvSpPr txBox="1"/>
          <p:nvPr/>
        </p:nvSpPr>
        <p:spPr>
          <a:xfrm>
            <a:off x="629775" y="56265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Khoảng cách nhà với công ty</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22" name="Google Shape;422;p12"/>
          <p:cNvSpPr txBox="1"/>
          <p:nvPr/>
        </p:nvSpPr>
        <p:spPr>
          <a:xfrm>
            <a:off x="4058775" y="1657850"/>
            <a:ext cx="4408800" cy="2739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dirty="0">
                <a:solidFill>
                  <a:srgbClr val="434343"/>
                </a:solidFill>
                <a:latin typeface="Montserrat"/>
                <a:ea typeface="Montserrat"/>
                <a:cs typeface="Montserrat"/>
                <a:sym typeface="Montserrat"/>
              </a:rPr>
              <a:t>Điều đặc biệt là những nhân viên sống gần công ty của họ nhất</a:t>
            </a:r>
            <a:r>
              <a:rPr lang="vi" sz="1200" b="0" i="0" u="none" strike="noStrike" cap="none" dirty="0">
                <a:solidFill>
                  <a:srgbClr val="000000"/>
                </a:solidFill>
                <a:latin typeface="Montserrat"/>
                <a:ea typeface="Montserrat"/>
                <a:cs typeface="Montserrat"/>
                <a:sym typeface="Montserrat"/>
              </a:rPr>
              <a:t> </a:t>
            </a:r>
            <a:r>
              <a:rPr lang="vi" sz="1200" b="0" i="0" u="none" strike="noStrike" cap="none" dirty="0">
                <a:solidFill>
                  <a:srgbClr val="434343"/>
                </a:solidFill>
                <a:latin typeface="Montserrat SemiBold"/>
                <a:ea typeface="Montserrat SemiBold"/>
                <a:cs typeface="Montserrat SemiBold"/>
                <a:sym typeface="Montserrat SemiBold"/>
              </a:rPr>
              <a:t>(dưới hoặc bằng 2 km)</a:t>
            </a:r>
            <a:r>
              <a:rPr lang="vi" sz="1200" b="0" i="0" u="none" strike="noStrike" cap="none" dirty="0">
                <a:solidFill>
                  <a:srgbClr val="000000"/>
                </a:solidFill>
                <a:latin typeface="Montserrat"/>
                <a:ea typeface="Montserrat"/>
                <a:cs typeface="Montserrat"/>
                <a:sym typeface="Montserrat"/>
              </a:rPr>
              <a:t> </a:t>
            </a:r>
            <a:r>
              <a:rPr lang="vi" sz="1400" b="0" i="0" u="none" strike="noStrike" cap="none" dirty="0">
                <a:solidFill>
                  <a:srgbClr val="300060"/>
                </a:solidFill>
                <a:latin typeface="Montserrat SemiBold"/>
                <a:ea typeface="Montserrat SemiBold"/>
                <a:cs typeface="Montserrat SemiBold"/>
                <a:sym typeface="Montserrat SemiBold"/>
              </a:rPr>
              <a:t>có xu hướng nghỉ việc nhiều nhất.</a:t>
            </a:r>
            <a:r>
              <a:rPr lang="vi" sz="1200" b="0" i="0" u="none" strike="noStrike" cap="none" dirty="0">
                <a:solidFill>
                  <a:srgbClr val="000000"/>
                </a:solidFill>
                <a:latin typeface="Montserrat"/>
                <a:ea typeface="Montserrat"/>
                <a:cs typeface="Montserrat"/>
                <a:sym typeface="Montserrat"/>
              </a:rPr>
              <a:t> </a:t>
            </a:r>
            <a:r>
              <a:rPr lang="vi" sz="1200" b="0" i="0" u="none" strike="noStrike" cap="none" dirty="0">
                <a:solidFill>
                  <a:srgbClr val="434343"/>
                </a:solidFill>
                <a:latin typeface="Montserrat"/>
                <a:ea typeface="Montserrat"/>
                <a:cs typeface="Montserrat"/>
                <a:sym typeface="Montserrat"/>
              </a:rPr>
              <a:t>Từ 2 km mức nghỉ việc có giảm nhưng vẫn ở mức cao, tuy nhiên khi quãng đường di chuyển tương đối xa (khoảng 9 km) thì nhân viên quyết định nghỉ việc nhiều hơn. Tỷ lệ nghỉ việc tăng trở lại khi khoảng cách từ nhà là khoảng 24km. Cuối cùng, khi khoảng cách quá xa (hơn 24km), nhiều nhân viên dường như ở lại công ty, có thể động lực từ tiền lương hoặc công việc yêu thích của họ nên tỉ lệ bão hoà. Nói chung,</a:t>
            </a:r>
            <a:r>
              <a:rPr lang="vi" sz="1200" b="0" i="0" u="none" strike="noStrike" cap="none" dirty="0">
                <a:solidFill>
                  <a:srgbClr val="000000"/>
                </a:solidFill>
                <a:latin typeface="Montserrat"/>
                <a:ea typeface="Montserrat"/>
                <a:cs typeface="Montserrat"/>
                <a:sym typeface="Montserrat"/>
              </a:rPr>
              <a:t> </a:t>
            </a:r>
            <a:r>
              <a:rPr lang="vi" sz="1400" b="0" i="0" u="none" strike="noStrike" cap="none" dirty="0">
                <a:solidFill>
                  <a:schemeClr val="lt1"/>
                </a:solidFill>
                <a:highlight>
                  <a:srgbClr val="002060"/>
                </a:highlight>
                <a:latin typeface="Montserrat SemiBold"/>
                <a:ea typeface="Montserrat SemiBold"/>
                <a:cs typeface="Montserrat SemiBold"/>
                <a:sym typeface="Montserrat SemiBold"/>
              </a:rPr>
              <a:t>khoảng cách chính xác là một yếu tố quan trọng ảnh hưởng đến sự tiêu hao của nhân viên.</a:t>
            </a:r>
            <a:endParaRPr sz="1400" b="0" i="0" u="none" strike="noStrike" cap="none" dirty="0">
              <a:solidFill>
                <a:schemeClr val="lt1"/>
              </a:solidFill>
              <a:highlight>
                <a:srgbClr val="002060"/>
              </a:highlight>
              <a:latin typeface="Montserrat SemiBold"/>
              <a:ea typeface="Montserrat SemiBold"/>
              <a:cs typeface="Montserrat SemiBold"/>
              <a:sym typeface="Montserrat SemiBold"/>
            </a:endParaRPr>
          </a:p>
        </p:txBody>
      </p:sp>
      <p:pic>
        <p:nvPicPr>
          <p:cNvPr id="423" name="Google Shape;423;p12"/>
          <p:cNvPicPr preferRelativeResize="0"/>
          <p:nvPr/>
        </p:nvPicPr>
        <p:blipFill rotWithShape="1">
          <a:blip r:embed="rId4">
            <a:alphaModFix/>
          </a:blip>
          <a:srcRect t="2492" b="7530"/>
          <a:stretch/>
        </p:blipFill>
        <p:spPr>
          <a:xfrm>
            <a:off x="767575" y="1465824"/>
            <a:ext cx="2069439" cy="1654670"/>
          </a:xfrm>
          <a:prstGeom prst="rect">
            <a:avLst/>
          </a:prstGeom>
          <a:noFill/>
          <a:ln>
            <a:noFill/>
          </a:ln>
        </p:spPr>
      </p:pic>
      <p:pic>
        <p:nvPicPr>
          <p:cNvPr id="424" name="Google Shape;424;p12"/>
          <p:cNvPicPr preferRelativeResize="0"/>
          <p:nvPr/>
        </p:nvPicPr>
        <p:blipFill rotWithShape="1">
          <a:blip r:embed="rId5">
            <a:alphaModFix/>
          </a:blip>
          <a:srcRect/>
          <a:stretch/>
        </p:blipFill>
        <p:spPr>
          <a:xfrm>
            <a:off x="767575" y="3120505"/>
            <a:ext cx="2403799" cy="16546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13"/>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30" name="Google Shape;430;p13"/>
          <p:cNvPicPr preferRelativeResize="0"/>
          <p:nvPr/>
        </p:nvPicPr>
        <p:blipFill rotWithShape="1">
          <a:blip r:embed="rId4">
            <a:alphaModFix/>
          </a:blip>
          <a:srcRect/>
          <a:stretch/>
        </p:blipFill>
        <p:spPr>
          <a:xfrm>
            <a:off x="610175" y="709975"/>
            <a:ext cx="2031211" cy="1701050"/>
          </a:xfrm>
          <a:prstGeom prst="rect">
            <a:avLst/>
          </a:prstGeom>
          <a:noFill/>
          <a:ln>
            <a:noFill/>
          </a:ln>
        </p:spPr>
      </p:pic>
      <p:sp>
        <p:nvSpPr>
          <p:cNvPr id="431" name="Google Shape;431;p13"/>
          <p:cNvSpPr txBox="1"/>
          <p:nvPr/>
        </p:nvSpPr>
        <p:spPr>
          <a:xfrm>
            <a:off x="4872500" y="1799250"/>
            <a:ext cx="3802800" cy="5850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Như chúng ta có thể thấy, nhân viên chủ yếu ở</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002060"/>
                </a:solidFill>
                <a:latin typeface="Montserrat SemiBold"/>
                <a:ea typeface="Montserrat SemiBold"/>
                <a:cs typeface="Montserrat SemiBold"/>
                <a:sym typeface="Montserrat SemiBold"/>
              </a:rPr>
              <a:t>độ tuổi từ 29-36 tuổi</a:t>
            </a:r>
            <a:r>
              <a:rPr lang="vi" sz="1200" b="0" i="0" u="none" strike="noStrike" cap="none">
                <a:solidFill>
                  <a:srgbClr val="000000"/>
                </a:solidFill>
                <a:latin typeface="Montserrat"/>
                <a:ea typeface="Montserrat"/>
                <a:cs typeface="Montserrat"/>
                <a:sym typeface="Montserrat"/>
              </a:rPr>
              <a:t>.</a:t>
            </a:r>
            <a:endParaRPr sz="1200" b="0" i="0" u="none" strike="noStrike" cap="none">
              <a:solidFill>
                <a:srgbClr val="000000"/>
              </a:solidFill>
              <a:latin typeface="Montserrat"/>
              <a:ea typeface="Montserrat"/>
              <a:cs typeface="Montserrat"/>
              <a:sym typeface="Montserrat"/>
            </a:endParaRPr>
          </a:p>
        </p:txBody>
      </p:sp>
      <p:sp>
        <p:nvSpPr>
          <p:cNvPr id="432" name="Google Shape;432;p13"/>
          <p:cNvSpPr txBox="1"/>
          <p:nvPr/>
        </p:nvSpPr>
        <p:spPr>
          <a:xfrm>
            <a:off x="4787600" y="594975"/>
            <a:ext cx="3972600" cy="15237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Độ tuổi</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pic>
        <p:nvPicPr>
          <p:cNvPr id="433" name="Google Shape;433;p13"/>
          <p:cNvPicPr preferRelativeResize="0"/>
          <p:nvPr/>
        </p:nvPicPr>
        <p:blipFill rotWithShape="1">
          <a:blip r:embed="rId5">
            <a:alphaModFix/>
          </a:blip>
          <a:srcRect/>
          <a:stretch/>
        </p:blipFill>
        <p:spPr>
          <a:xfrm>
            <a:off x="2583975" y="746000"/>
            <a:ext cx="1988033" cy="1629000"/>
          </a:xfrm>
          <a:prstGeom prst="rect">
            <a:avLst/>
          </a:prstGeom>
          <a:noFill/>
          <a:ln>
            <a:noFill/>
          </a:ln>
        </p:spPr>
      </p:pic>
      <p:pic>
        <p:nvPicPr>
          <p:cNvPr id="434" name="Google Shape;434;p13"/>
          <p:cNvPicPr preferRelativeResize="0"/>
          <p:nvPr/>
        </p:nvPicPr>
        <p:blipFill rotWithShape="1">
          <a:blip r:embed="rId6">
            <a:alphaModFix/>
          </a:blip>
          <a:srcRect/>
          <a:stretch/>
        </p:blipFill>
        <p:spPr>
          <a:xfrm>
            <a:off x="667950" y="2348300"/>
            <a:ext cx="3904050" cy="1781962"/>
          </a:xfrm>
          <a:prstGeom prst="rect">
            <a:avLst/>
          </a:prstGeom>
          <a:noFill/>
          <a:ln>
            <a:noFill/>
          </a:ln>
        </p:spPr>
      </p:pic>
      <p:sp>
        <p:nvSpPr>
          <p:cNvPr id="435" name="Google Shape;435;p13"/>
          <p:cNvSpPr txBox="1"/>
          <p:nvPr/>
        </p:nvSpPr>
        <p:spPr>
          <a:xfrm>
            <a:off x="4787600" y="2411025"/>
            <a:ext cx="3903900" cy="2277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vi" sz="1400" b="0" i="0" u="none" strike="noStrike" cap="none">
                <a:solidFill>
                  <a:srgbClr val="002060"/>
                </a:solidFill>
                <a:latin typeface="Montserrat SemiBold"/>
                <a:ea typeface="Montserrat SemiBold"/>
                <a:cs typeface="Montserrat SemiBold"/>
                <a:sym typeface="Montserrat SemiBold"/>
              </a:rPr>
              <a:t>Tỷ lệ nghỉ việc cao nhất trong khoảng từ 28 đến 36,</a:t>
            </a:r>
            <a:r>
              <a:rPr lang="vi" sz="1200" b="0" i="0" u="none" strike="noStrike" cap="none">
                <a:solidFill>
                  <a:srgbClr val="002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như thể hiện trong biểu đồ trên. Khi mọi người già đi, tỷ lệ nghỉ của họ giảm vì họ tìm kiếm sự ổn định trong công việc. Hơn nữa, nhân viên thuộc nhóm trẻ vì họ đang khám phá nên hơn đáng kể, tức là 18-20, có xác suất rời công ty cao hơn nhiều. Ở tuổi 21, nó đạt đến trạng thái bão hoà. Ngoài ra, trong số những người lao động trên 42 tuổi, tỷ lệ nghỉ việc đang giảm dần, cho thấy mong muốn ổn định việc làm.</a:t>
            </a: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14"/>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41" name="Google Shape;441;p14"/>
          <p:cNvPicPr preferRelativeResize="0"/>
          <p:nvPr/>
        </p:nvPicPr>
        <p:blipFill rotWithShape="1">
          <a:blip r:embed="rId4">
            <a:alphaModFix/>
          </a:blip>
          <a:srcRect/>
          <a:stretch/>
        </p:blipFill>
        <p:spPr>
          <a:xfrm>
            <a:off x="2115150" y="1748039"/>
            <a:ext cx="5310949" cy="2263836"/>
          </a:xfrm>
          <a:prstGeom prst="rect">
            <a:avLst/>
          </a:prstGeom>
          <a:noFill/>
          <a:ln>
            <a:noFill/>
          </a:ln>
        </p:spPr>
      </p:pic>
      <p:sp>
        <p:nvSpPr>
          <p:cNvPr id="442" name="Google Shape;442;p14"/>
          <p:cNvSpPr txBox="1"/>
          <p:nvPr/>
        </p:nvSpPr>
        <p:spPr>
          <a:xfrm>
            <a:off x="629775" y="446325"/>
            <a:ext cx="60264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Giới tính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43" name="Google Shape;443;p14"/>
          <p:cNvSpPr txBox="1"/>
          <p:nvPr/>
        </p:nvSpPr>
        <p:spPr>
          <a:xfrm>
            <a:off x="2041525" y="4064500"/>
            <a:ext cx="54582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Phần lớn nhân viên làm việc là nam giới. </a:t>
            </a:r>
            <a:r>
              <a:rPr lang="vi" sz="1300" b="0" i="0" u="none" strike="noStrike" cap="none">
                <a:solidFill>
                  <a:srgbClr val="002060"/>
                </a:solidFill>
                <a:latin typeface="Montserrat SemiBold"/>
                <a:ea typeface="Montserrat SemiBold"/>
                <a:cs typeface="Montserrat SemiBold"/>
                <a:sym typeface="Montserrat SemiBold"/>
              </a:rPr>
              <a:t>Tỷ lệ giới tính là</a:t>
            </a:r>
            <a:r>
              <a:rPr lang="vi" sz="1200" b="0" i="0" u="none" strike="noStrike" cap="none">
                <a:solidFill>
                  <a:srgbClr val="434343"/>
                </a:solidFill>
                <a:latin typeface="Montserrat"/>
                <a:ea typeface="Montserrat"/>
                <a:cs typeface="Montserrat"/>
                <a:sym typeface="Montserrat"/>
              </a:rPr>
              <a:t> </a:t>
            </a:r>
            <a:r>
              <a:rPr lang="vi" sz="1600" b="0" i="0" u="none" strike="noStrike" cap="none">
                <a:solidFill>
                  <a:srgbClr val="FB0769"/>
                </a:solidFill>
                <a:latin typeface="Montserrat SemiBold"/>
                <a:ea typeface="Montserrat SemiBold"/>
                <a:cs typeface="Montserrat SemiBold"/>
                <a:sym typeface="Montserrat SemiBold"/>
              </a:rPr>
              <a:t>3:2.</a:t>
            </a:r>
            <a:endParaRPr sz="1600" b="0" i="0" u="none" strike="noStrike" cap="none">
              <a:solidFill>
                <a:srgbClr val="FB0769"/>
              </a:solidFill>
              <a:latin typeface="Montserrat SemiBold"/>
              <a:ea typeface="Montserrat SemiBold"/>
              <a:cs typeface="Montserrat SemiBold"/>
              <a:sym typeface="Montserrat SemiBold"/>
            </a:endParaRPr>
          </a:p>
        </p:txBody>
      </p:sp>
      <p:pic>
        <p:nvPicPr>
          <p:cNvPr id="444" name="Google Shape;444;p14"/>
          <p:cNvPicPr preferRelativeResize="0"/>
          <p:nvPr/>
        </p:nvPicPr>
        <p:blipFill rotWithShape="1">
          <a:blip r:embed="rId5">
            <a:alphaModFix/>
          </a:blip>
          <a:srcRect/>
          <a:stretch/>
        </p:blipFill>
        <p:spPr>
          <a:xfrm>
            <a:off x="7243663" y="2400300"/>
            <a:ext cx="2733675" cy="2743200"/>
          </a:xfrm>
          <a:prstGeom prst="rect">
            <a:avLst/>
          </a:prstGeom>
          <a:noFill/>
          <a:ln>
            <a:noFill/>
          </a:ln>
        </p:spPr>
      </p:pic>
      <p:pic>
        <p:nvPicPr>
          <p:cNvPr id="445" name="Google Shape;445;p14"/>
          <p:cNvPicPr preferRelativeResize="0"/>
          <p:nvPr/>
        </p:nvPicPr>
        <p:blipFill rotWithShape="1">
          <a:blip r:embed="rId6">
            <a:alphaModFix/>
          </a:blip>
          <a:srcRect/>
          <a:stretch/>
        </p:blipFill>
        <p:spPr>
          <a:xfrm>
            <a:off x="-856730" y="1696795"/>
            <a:ext cx="1690700" cy="16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15"/>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51" name="Google Shape;451;p15"/>
          <p:cNvPicPr preferRelativeResize="0"/>
          <p:nvPr/>
        </p:nvPicPr>
        <p:blipFill rotWithShape="1">
          <a:blip r:embed="rId4">
            <a:alphaModFix/>
          </a:blip>
          <a:srcRect r="1497" b="4268"/>
          <a:stretch/>
        </p:blipFill>
        <p:spPr>
          <a:xfrm>
            <a:off x="721813" y="1562650"/>
            <a:ext cx="7782275" cy="1726025"/>
          </a:xfrm>
          <a:prstGeom prst="rect">
            <a:avLst/>
          </a:prstGeom>
          <a:noFill/>
          <a:ln>
            <a:noFill/>
          </a:ln>
        </p:spPr>
      </p:pic>
      <p:sp>
        <p:nvSpPr>
          <p:cNvPr id="452" name="Google Shape;452;p15"/>
          <p:cNvSpPr txBox="1"/>
          <p:nvPr/>
        </p:nvSpPr>
        <p:spPr>
          <a:xfrm>
            <a:off x="618375" y="52857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Giới tính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53" name="Google Shape;453;p15"/>
          <p:cNvSpPr txBox="1"/>
          <p:nvPr/>
        </p:nvSpPr>
        <p:spPr>
          <a:xfrm>
            <a:off x="721850" y="3497750"/>
            <a:ext cx="77823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chemeClr val="dk2"/>
                </a:solidFill>
                <a:latin typeface="Montserrat"/>
                <a:ea typeface="Montserrat"/>
                <a:cs typeface="Montserrat"/>
                <a:sym typeface="Montserrat"/>
              </a:rPr>
              <a:t>Có thể thấy, </a:t>
            </a:r>
            <a:r>
              <a:rPr lang="vi" sz="1400" b="0" i="0" u="none" strike="noStrike" cap="none">
                <a:solidFill>
                  <a:srgbClr val="002060"/>
                </a:solidFill>
                <a:latin typeface="Montserrat SemiBold"/>
                <a:ea typeface="Montserrat SemiBold"/>
                <a:cs typeface="Montserrat SemiBold"/>
                <a:sym typeface="Montserrat SemiBold"/>
              </a:rPr>
              <a:t>nhân viên nam có tỷ lệ nghỉ việc cao hơn nhân viên nữ</a:t>
            </a:r>
            <a:r>
              <a:rPr lang="vi" sz="1200" b="0" i="0" u="none" strike="noStrike" cap="none">
                <a:solidFill>
                  <a:schemeClr val="dk2"/>
                </a:solidFill>
                <a:latin typeface="Montserrat"/>
                <a:ea typeface="Montserrat"/>
                <a:cs typeface="Montserrat"/>
                <a:sym typeface="Montserrat"/>
              </a:rPr>
              <a:t> do tổ chức có nhiều nhân viên nam hơn. Để hiểu lý do từ chức, trước tiên chúng ta phải hiểu các yếu tố khác và phân loại chúng theo giới tính. </a:t>
            </a:r>
            <a:r>
              <a:rPr lang="vi" sz="1400" b="0" i="0" u="none" strike="noStrike" cap="none">
                <a:solidFill>
                  <a:srgbClr val="002060"/>
                </a:solidFill>
                <a:latin typeface="Montserrat SemiBold"/>
                <a:ea typeface="Montserrat SemiBold"/>
                <a:cs typeface="Montserrat SemiBold"/>
                <a:sym typeface="Montserrat SemiBold"/>
              </a:rPr>
              <a:t>Phụ nữ có tỷ lệ nghỉ việc cao hơn trong độ tuổi từ 25 đến 35</a:t>
            </a:r>
            <a:r>
              <a:rPr lang="vi" sz="1200" b="0" i="0" u="none" strike="noStrike" cap="none">
                <a:solidFill>
                  <a:schemeClr val="dk2"/>
                </a:solidFill>
                <a:latin typeface="Montserrat"/>
                <a:ea typeface="Montserrat"/>
                <a:cs typeface="Montserrat"/>
                <a:sym typeface="Montserrat"/>
              </a:rPr>
              <a:t>, nhưng nam giới có tỷ lệ nghỉ việc cao hơn cho đến cuối những năm 40 tuổi. Phụ nữ bắt đầu chuyển nghề cho đến khi họ ở độ tuổi 50.</a:t>
            </a:r>
            <a:endParaRPr sz="1200" b="0"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16"/>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59" name="Google Shape;459;p16"/>
          <p:cNvPicPr preferRelativeResize="0"/>
          <p:nvPr/>
        </p:nvPicPr>
        <p:blipFill rotWithShape="1">
          <a:blip r:embed="rId4">
            <a:alphaModFix/>
          </a:blip>
          <a:srcRect/>
          <a:stretch/>
        </p:blipFill>
        <p:spPr>
          <a:xfrm>
            <a:off x="285100" y="889000"/>
            <a:ext cx="4609300" cy="3738726"/>
          </a:xfrm>
          <a:prstGeom prst="rect">
            <a:avLst/>
          </a:prstGeom>
          <a:noFill/>
          <a:ln>
            <a:noFill/>
          </a:ln>
        </p:spPr>
      </p:pic>
      <p:sp>
        <p:nvSpPr>
          <p:cNvPr id="460" name="Google Shape;460;p16"/>
          <p:cNvSpPr txBox="1"/>
          <p:nvPr/>
        </p:nvSpPr>
        <p:spPr>
          <a:xfrm>
            <a:off x="4956075" y="736600"/>
            <a:ext cx="3780600" cy="15237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Học vị và chuyên ngành</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r"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61" name="Google Shape;461;p16"/>
          <p:cNvSpPr txBox="1"/>
          <p:nvPr/>
        </p:nvSpPr>
        <p:spPr>
          <a:xfrm>
            <a:off x="5304250" y="1962825"/>
            <a:ext cx="3375600" cy="1723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Có 5 loại Học vị. Chỉ 3,3% nhân viên có trình độ học vấn cao nhất. Hầu hết các nhân viên đều có trình độ học vấn</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002060"/>
                </a:solidFill>
                <a:latin typeface="Montserrat SemiBold"/>
                <a:ea typeface="Montserrat SemiBold"/>
                <a:cs typeface="Montserrat SemiBold"/>
                <a:sym typeface="Montserrat SemiBold"/>
              </a:rPr>
              <a:t>Bachelor , đây là nhóm có mức độ nghỉ việc cao nhất</a:t>
            </a:r>
            <a:r>
              <a:rPr lang="vi" sz="1200" b="0" i="0" u="none" strike="noStrike" cap="none">
                <a:solidFill>
                  <a:srgbClr val="00000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Có thể nguyên nhân là vì họ mới tốt nghiệp và cảm thấy không phù hợp hoặc chưa đủ kinh nghiệm với công ty.</a:t>
            </a:r>
            <a:endParaRPr sz="1200" b="0" i="0" u="none" strike="noStrike" cap="none">
              <a:solidFill>
                <a:srgbClr val="434343"/>
              </a:solidFill>
              <a:latin typeface="Montserrat"/>
              <a:ea typeface="Montserrat"/>
              <a:cs typeface="Montserrat"/>
              <a:sym typeface="Montserrat"/>
            </a:endParaRPr>
          </a:p>
        </p:txBody>
      </p:sp>
      <p:sp>
        <p:nvSpPr>
          <p:cNvPr id="462" name="Google Shape;462;p16"/>
          <p:cNvSpPr txBox="1"/>
          <p:nvPr/>
        </p:nvSpPr>
        <p:spPr>
          <a:xfrm>
            <a:off x="5304250" y="3650275"/>
            <a:ext cx="3375600" cy="1293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Qua biểu đồ ta thấy Nhóm có tỷ lệ nghỉ việc cao nhất nằm ở ngành Khoa học Dữ liệu với học vị Master. Dường như do tính chất công việc khó nên tỷ lệ nghỉ khá nhiều.</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17"/>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468" name="Google Shape;468;p17"/>
          <p:cNvPicPr preferRelativeResize="0"/>
          <p:nvPr/>
        </p:nvPicPr>
        <p:blipFill rotWithShape="1">
          <a:blip r:embed="rId4">
            <a:alphaModFix/>
          </a:blip>
          <a:srcRect/>
          <a:stretch/>
        </p:blipFill>
        <p:spPr>
          <a:xfrm>
            <a:off x="912325" y="1534770"/>
            <a:ext cx="3583487" cy="2241355"/>
          </a:xfrm>
          <a:prstGeom prst="rect">
            <a:avLst/>
          </a:prstGeom>
          <a:noFill/>
          <a:ln>
            <a:noFill/>
          </a:ln>
        </p:spPr>
      </p:pic>
      <p:pic>
        <p:nvPicPr>
          <p:cNvPr id="469" name="Google Shape;469;p17"/>
          <p:cNvPicPr preferRelativeResize="0"/>
          <p:nvPr/>
        </p:nvPicPr>
        <p:blipFill rotWithShape="1">
          <a:blip r:embed="rId5">
            <a:alphaModFix/>
          </a:blip>
          <a:srcRect/>
          <a:stretch/>
        </p:blipFill>
        <p:spPr>
          <a:xfrm>
            <a:off x="4594003" y="1464184"/>
            <a:ext cx="3654823" cy="2311941"/>
          </a:xfrm>
          <a:prstGeom prst="rect">
            <a:avLst/>
          </a:prstGeom>
          <a:noFill/>
          <a:ln>
            <a:noFill/>
          </a:ln>
        </p:spPr>
      </p:pic>
      <p:sp>
        <p:nvSpPr>
          <p:cNvPr id="470" name="Google Shape;470;p17"/>
          <p:cNvSpPr txBox="1"/>
          <p:nvPr/>
        </p:nvSpPr>
        <p:spPr>
          <a:xfrm>
            <a:off x="832638" y="3776125"/>
            <a:ext cx="7471500" cy="1200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Như đã thấy từ biểu đồ trên, rõ ràng, những</a:t>
            </a:r>
            <a:r>
              <a:rPr lang="vi" sz="1200" b="0" i="0" u="none" strike="noStrike" cap="none">
                <a:solidFill>
                  <a:srgbClr val="000000"/>
                </a:solidFill>
                <a:latin typeface="Montserrat"/>
                <a:ea typeface="Montserrat"/>
                <a:cs typeface="Montserrat"/>
                <a:sym typeface="Montserrat"/>
              </a:rPr>
              <a:t> </a:t>
            </a:r>
            <a:r>
              <a:rPr lang="vi" sz="1400" b="0" i="0" u="none" strike="noStrike" cap="none">
                <a:solidFill>
                  <a:srgbClr val="300060"/>
                </a:solidFill>
                <a:latin typeface="Montserrat SemiBold"/>
                <a:ea typeface="Montserrat SemiBold"/>
                <a:cs typeface="Montserrat SemiBold"/>
                <a:sym typeface="Montserrat SemiBold"/>
              </a:rPr>
              <a:t>nhân viên bắt đầu sự nghiệp đầu tiên của họ với công ty và những người mới bắt đầu làm việc trong công ty, có cơ hội rời bỏ tổ chức</a:t>
            </a:r>
            <a:r>
              <a:rPr lang="vi" sz="1200" b="0" i="0" u="none" strike="noStrike" cap="none">
                <a:solidFill>
                  <a:srgbClr val="00000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cao hơn sang một công ty khác. Tuy nhiên, những người đã dành nhiều năm trong công ty hoặc những người đã có nhiều kinh nghiệm khi làm việc ở nhiều công ty có xu hướng ở lại.</a:t>
            </a:r>
            <a:endParaRPr sz="1200" b="0" i="0" u="none" strike="noStrike" cap="none">
              <a:solidFill>
                <a:srgbClr val="434343"/>
              </a:solidFill>
              <a:latin typeface="Montserrat"/>
              <a:ea typeface="Montserrat"/>
              <a:cs typeface="Montserrat"/>
              <a:sym typeface="Montserrat"/>
            </a:endParaRPr>
          </a:p>
        </p:txBody>
      </p:sp>
      <p:sp>
        <p:nvSpPr>
          <p:cNvPr id="471" name="Google Shape;471;p17"/>
          <p:cNvSpPr txBox="1"/>
          <p:nvPr/>
        </p:nvSpPr>
        <p:spPr>
          <a:xfrm>
            <a:off x="832650" y="571775"/>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Yếu tố thể hiện sự cam kết với công ty</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18"/>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77" name="Google Shape;477;p18"/>
          <p:cNvSpPr txBox="1"/>
          <p:nvPr/>
        </p:nvSpPr>
        <p:spPr>
          <a:xfrm>
            <a:off x="681525" y="466550"/>
            <a:ext cx="7336500" cy="120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Môi trường làm việc</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2060"/>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Montserrat"/>
              <a:ea typeface="Montserrat"/>
              <a:cs typeface="Montserrat"/>
              <a:sym typeface="Montserrat"/>
            </a:endParaRPr>
          </a:p>
        </p:txBody>
      </p:sp>
      <p:sp>
        <p:nvSpPr>
          <p:cNvPr id="478" name="Google Shape;478;p18"/>
          <p:cNvSpPr txBox="1"/>
          <p:nvPr/>
        </p:nvSpPr>
        <p:spPr>
          <a:xfrm>
            <a:off x="595425" y="3773700"/>
            <a:ext cx="7508700" cy="1369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vi" sz="1200" b="0" i="0" u="none" strike="noStrike" cap="none">
                <a:solidFill>
                  <a:srgbClr val="434343"/>
                </a:solidFill>
                <a:latin typeface="Montserrat"/>
                <a:ea typeface="Montserrat"/>
                <a:cs typeface="Montserrat"/>
                <a:sym typeface="Montserrat"/>
              </a:rPr>
              <a:t>Ở các mức độ hài lòng thấp (Low và Medium) khả năng mọi người rời bỏ tổ chức giảm nhẹ. Điều này cho thấy những hy vọng tốt hơn mà mọi người ở lại trong một tổ chức. Tuy nhiên, khi chúng ta chuyển từ Medium sang High đã </a:t>
            </a:r>
            <a:r>
              <a:rPr lang="vi" sz="1400" b="0" i="0" u="none" strike="noStrike" cap="none">
                <a:solidFill>
                  <a:srgbClr val="434343"/>
                </a:solidFill>
                <a:latin typeface="Montserrat SemiBold"/>
                <a:ea typeface="Montserrat SemiBold"/>
                <a:cs typeface="Montserrat SemiBold"/>
                <a:sym typeface="Montserrat SemiBold"/>
              </a:rPr>
              <a:t>có sự biến động</a:t>
            </a:r>
            <a:r>
              <a:rPr lang="vi" sz="1400" b="0" i="0" u="none" strike="noStrike" cap="none">
                <a:solidFill>
                  <a:schemeClr val="dk2"/>
                </a:solidFill>
                <a:latin typeface="Montserrat"/>
                <a:ea typeface="Montserrat"/>
                <a:cs typeface="Montserrat"/>
                <a:sym typeface="Montserrat"/>
              </a:rPr>
              <a:t> </a:t>
            </a:r>
            <a:r>
              <a:rPr lang="vi" sz="1500" b="0" i="0" u="none" strike="noStrike" cap="none">
                <a:solidFill>
                  <a:srgbClr val="300060"/>
                </a:solidFill>
                <a:latin typeface="Montserrat SemiBold"/>
                <a:ea typeface="Montserrat SemiBold"/>
                <a:cs typeface="Montserrat SemiBold"/>
                <a:sym typeface="Montserrat SemiBold"/>
              </a:rPr>
              <a:t>~ 1,29%</a:t>
            </a:r>
            <a:r>
              <a:rPr lang="vi" sz="1200" b="0" i="0" u="none" strike="noStrike" cap="none">
                <a:solidFill>
                  <a:srgbClr val="434343"/>
                </a:solidFill>
                <a:latin typeface="Montserrat"/>
                <a:ea typeface="Montserrat"/>
                <a:cs typeface="Montserrat"/>
                <a:sym typeface="Montserrat"/>
              </a:rPr>
              <a:t>, mọi người có xu hướng tìm kiếm cơ hội tốt hơn và kinh nghiệm. Do đó,  từ High sang Very High, tỷ lệ nghỉ việc gần như bị đình trệ đối với mức độ hài lòng càng cao.</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479" name="Google Shape;479;p18"/>
          <p:cNvPicPr preferRelativeResize="0"/>
          <p:nvPr/>
        </p:nvPicPr>
        <p:blipFill rotWithShape="1">
          <a:blip r:embed="rId4">
            <a:alphaModFix/>
          </a:blip>
          <a:srcRect/>
          <a:stretch/>
        </p:blipFill>
        <p:spPr>
          <a:xfrm>
            <a:off x="681522" y="1403838"/>
            <a:ext cx="4082475" cy="2276625"/>
          </a:xfrm>
          <a:prstGeom prst="rect">
            <a:avLst/>
          </a:prstGeom>
          <a:noFill/>
          <a:ln>
            <a:noFill/>
          </a:ln>
        </p:spPr>
      </p:pic>
      <p:pic>
        <p:nvPicPr>
          <p:cNvPr id="480" name="Google Shape;480;p18"/>
          <p:cNvPicPr preferRelativeResize="0"/>
          <p:nvPr/>
        </p:nvPicPr>
        <p:blipFill rotWithShape="1">
          <a:blip r:embed="rId5">
            <a:alphaModFix/>
          </a:blip>
          <a:srcRect/>
          <a:stretch/>
        </p:blipFill>
        <p:spPr>
          <a:xfrm>
            <a:off x="4764000" y="1403838"/>
            <a:ext cx="3440813" cy="227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19"/>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86" name="Google Shape;486;p19"/>
          <p:cNvSpPr txBox="1">
            <a:spLocks noGrp="1"/>
          </p:cNvSpPr>
          <p:nvPr>
            <p:ph type="ctrTitle"/>
          </p:nvPr>
        </p:nvSpPr>
        <p:spPr>
          <a:xfrm>
            <a:off x="726249" y="564425"/>
            <a:ext cx="8029800" cy="8607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SzPct val="251207"/>
              <a:buNone/>
            </a:pPr>
            <a:r>
              <a:rPr lang="vi" sz="2300" b="1" dirty="0">
                <a:solidFill>
                  <a:schemeClr val="lt1"/>
                </a:solidFill>
                <a:highlight>
                  <a:srgbClr val="FB0769"/>
                </a:highlight>
                <a:latin typeface="Montserrat"/>
                <a:ea typeface="Montserrat"/>
                <a:cs typeface="Montserrat"/>
                <a:sym typeface="Montserrat"/>
              </a:rPr>
              <a:t>Yếu tố nào </a:t>
            </a:r>
            <a:endParaRPr sz="2300" b="1" dirty="0">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ct val="288888"/>
              <a:buNone/>
            </a:pPr>
            <a:r>
              <a:rPr lang="vi" sz="2000" b="1">
                <a:solidFill>
                  <a:srgbClr val="002060"/>
                </a:solidFill>
                <a:latin typeface="Montserrat"/>
                <a:ea typeface="Montserrat"/>
                <a:cs typeface="Montserrat"/>
                <a:sym typeface="Montserrat"/>
              </a:rPr>
              <a:t>khiến nhân viên có độ hài lòng cao lại quyết định</a:t>
            </a:r>
            <a:r>
              <a:rPr lang="vi" sz="1800" b="1">
                <a:solidFill>
                  <a:srgbClr val="002060"/>
                </a:solidFill>
                <a:latin typeface="Montserrat"/>
                <a:ea typeface="Montserrat"/>
                <a:cs typeface="Montserrat"/>
                <a:sym typeface="Montserrat"/>
              </a:rPr>
              <a:t> </a:t>
            </a:r>
            <a:r>
              <a:rPr lang="vi" sz="2211" b="1">
                <a:solidFill>
                  <a:srgbClr val="FB0769"/>
                </a:solidFill>
                <a:highlight>
                  <a:schemeClr val="lt1"/>
                </a:highlight>
                <a:latin typeface="Montserrat"/>
                <a:ea typeface="Montserrat"/>
                <a:cs typeface="Montserrat"/>
                <a:sym typeface="Montserrat"/>
              </a:rPr>
              <a:t>nghỉ việc</a:t>
            </a:r>
            <a:r>
              <a:rPr lang="vi" sz="1911" b="1">
                <a:solidFill>
                  <a:srgbClr val="002060"/>
                </a:solidFill>
                <a:highlight>
                  <a:schemeClr val="lt1"/>
                </a:highlight>
                <a:latin typeface="Montserrat"/>
                <a:ea typeface="Montserrat"/>
                <a:cs typeface="Montserrat"/>
                <a:sym typeface="Montserrat"/>
              </a:rPr>
              <a:t>?</a:t>
            </a:r>
            <a:endParaRPr sz="5311" dirty="0">
              <a:highlight>
                <a:schemeClr val="lt1"/>
              </a:highlight>
            </a:endParaRPr>
          </a:p>
        </p:txBody>
      </p:sp>
      <p:sp>
        <p:nvSpPr>
          <p:cNvPr id="487" name="Google Shape;487;p19"/>
          <p:cNvSpPr txBox="1">
            <a:spLocks noGrp="1"/>
          </p:cNvSpPr>
          <p:nvPr>
            <p:ph type="subTitle" idx="1"/>
          </p:nvPr>
        </p:nvSpPr>
        <p:spPr>
          <a:xfrm flipH="1">
            <a:off x="726250" y="1569825"/>
            <a:ext cx="3380700" cy="2685300"/>
          </a:xfrm>
          <a:prstGeom prst="rect">
            <a:avLst/>
          </a:prstGeom>
          <a:noFill/>
          <a:ln>
            <a:noFill/>
          </a:ln>
        </p:spPr>
        <p:txBody>
          <a:bodyPr spcFirstLastPara="1" wrap="square" lIns="91425" tIns="91425" rIns="91425" bIns="91425" anchor="t" anchorCtr="0">
            <a:normAutofit/>
          </a:bodyPr>
          <a:lstStyle/>
          <a:p>
            <a:pPr marL="0" lvl="0" indent="0" algn="just" rtl="0">
              <a:lnSpc>
                <a:spcPct val="100000"/>
              </a:lnSpc>
              <a:spcBef>
                <a:spcPts val="0"/>
              </a:spcBef>
              <a:spcAft>
                <a:spcPts val="0"/>
              </a:spcAft>
              <a:buSzPts val="2800"/>
              <a:buNone/>
            </a:pPr>
            <a:r>
              <a:rPr lang="vi" sz="1300">
                <a:solidFill>
                  <a:srgbClr val="434343"/>
                </a:solidFill>
                <a:latin typeface="Montserrat"/>
                <a:ea typeface="Montserrat"/>
                <a:cs typeface="Montserrat"/>
                <a:sym typeface="Montserrat"/>
              </a:rPr>
              <a:t>Biểu đồ cho thấy thu nhập hàng tháng của nhóm High - Very High lại thấp hơn (khoảng 23%) so với 2 nhóm còn lại.</a:t>
            </a:r>
            <a:endParaRPr sz="1300">
              <a:solidFill>
                <a:srgbClr val="434343"/>
              </a:solidFill>
              <a:latin typeface="Montserrat"/>
              <a:ea typeface="Montserrat"/>
              <a:cs typeface="Montserrat"/>
              <a:sym typeface="Montserrat"/>
            </a:endParaRPr>
          </a:p>
          <a:p>
            <a:pPr marL="0" lvl="0" indent="0" algn="just" rtl="0">
              <a:lnSpc>
                <a:spcPct val="100000"/>
              </a:lnSpc>
              <a:spcBef>
                <a:spcPts val="0"/>
              </a:spcBef>
              <a:spcAft>
                <a:spcPts val="0"/>
              </a:spcAft>
              <a:buSzPts val="2800"/>
              <a:buNone/>
            </a:pPr>
            <a:r>
              <a:rPr lang="vi" sz="1300">
                <a:solidFill>
                  <a:srgbClr val="434343"/>
                </a:solidFill>
                <a:latin typeface="Montserrat"/>
                <a:ea typeface="Montserrat"/>
                <a:cs typeface="Montserrat"/>
                <a:sym typeface="Montserrat"/>
              </a:rPr>
              <a:t>Điều này cho thấy mặc dù họ rất hài lòng với môi trường làm việc, nhưng</a:t>
            </a:r>
            <a:r>
              <a:rPr lang="vi" sz="1300">
                <a:solidFill>
                  <a:schemeClr val="dk1"/>
                </a:solidFill>
                <a:latin typeface="Montserrat"/>
                <a:ea typeface="Montserrat"/>
                <a:cs typeface="Montserrat"/>
                <a:sym typeface="Montserrat"/>
              </a:rPr>
              <a:t> </a:t>
            </a:r>
            <a:r>
              <a:rPr lang="vi" sz="1500">
                <a:solidFill>
                  <a:srgbClr val="002060"/>
                </a:solidFill>
                <a:latin typeface="Montserrat SemiBold"/>
                <a:ea typeface="Montserrat SemiBold"/>
                <a:cs typeface="Montserrat SemiBold"/>
                <a:sym typeface="Montserrat SemiBold"/>
              </a:rPr>
              <a:t>mức lương thấp lại là yếu tố khiến họ quyết định rời khỏi công ty</a:t>
            </a:r>
            <a:r>
              <a:rPr lang="vi" sz="1500">
                <a:solidFill>
                  <a:schemeClr val="dk1"/>
                </a:solidFill>
                <a:latin typeface="Montserrat SemiBold"/>
                <a:ea typeface="Montserrat SemiBold"/>
                <a:cs typeface="Montserrat SemiBold"/>
                <a:sym typeface="Montserrat SemiBold"/>
              </a:rPr>
              <a:t>.</a:t>
            </a:r>
            <a:endParaRPr sz="1500">
              <a:latin typeface="Montserrat SemiBold"/>
              <a:ea typeface="Montserrat SemiBold"/>
              <a:cs typeface="Montserrat SemiBold"/>
              <a:sym typeface="Montserrat SemiBold"/>
            </a:endParaRPr>
          </a:p>
        </p:txBody>
      </p:sp>
      <p:pic>
        <p:nvPicPr>
          <p:cNvPr id="488" name="Google Shape;488;p19"/>
          <p:cNvPicPr preferRelativeResize="0"/>
          <p:nvPr/>
        </p:nvPicPr>
        <p:blipFill rotWithShape="1">
          <a:blip r:embed="rId4">
            <a:alphaModFix/>
          </a:blip>
          <a:srcRect/>
          <a:stretch/>
        </p:blipFill>
        <p:spPr>
          <a:xfrm>
            <a:off x="4347100" y="1569825"/>
            <a:ext cx="4066125" cy="302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9"/>
        <p:cNvGrpSpPr/>
        <p:nvPr/>
      </p:nvGrpSpPr>
      <p:grpSpPr>
        <a:xfrm>
          <a:off x="0" y="0"/>
          <a:ext cx="0" cy="0"/>
          <a:chOff x="0" y="0"/>
          <a:chExt cx="0" cy="0"/>
        </a:xfrm>
      </p:grpSpPr>
      <p:pic>
        <p:nvPicPr>
          <p:cNvPr id="310" name="Google Shape;310;p2"/>
          <p:cNvPicPr preferRelativeResize="0"/>
          <p:nvPr/>
        </p:nvPicPr>
        <p:blipFill rotWithShape="1">
          <a:blip r:embed="rId3">
            <a:alphaModFix/>
          </a:blip>
          <a:srcRect/>
          <a:stretch/>
        </p:blipFill>
        <p:spPr>
          <a:xfrm>
            <a:off x="0" y="-13393"/>
            <a:ext cx="9144003" cy="5156893"/>
          </a:xfrm>
          <a:prstGeom prst="rect">
            <a:avLst/>
          </a:prstGeom>
          <a:noFill/>
          <a:ln>
            <a:noFill/>
          </a:ln>
        </p:spPr>
      </p:pic>
      <p:pic>
        <p:nvPicPr>
          <p:cNvPr id="311" name="Google Shape;311;p2"/>
          <p:cNvPicPr preferRelativeResize="0"/>
          <p:nvPr/>
        </p:nvPicPr>
        <p:blipFill rotWithShape="1">
          <a:blip r:embed="rId4">
            <a:alphaModFix/>
          </a:blip>
          <a:srcRect/>
          <a:stretch/>
        </p:blipFill>
        <p:spPr>
          <a:xfrm>
            <a:off x="5939638" y="3239688"/>
            <a:ext cx="4105275" cy="2390775"/>
          </a:xfrm>
          <a:prstGeom prst="rect">
            <a:avLst/>
          </a:prstGeom>
          <a:noFill/>
          <a:ln>
            <a:noFill/>
          </a:ln>
        </p:spPr>
      </p:pic>
      <p:pic>
        <p:nvPicPr>
          <p:cNvPr id="312" name="Google Shape;312;p2"/>
          <p:cNvPicPr preferRelativeResize="0"/>
          <p:nvPr/>
        </p:nvPicPr>
        <p:blipFill rotWithShape="1">
          <a:blip r:embed="rId5">
            <a:alphaModFix/>
          </a:blip>
          <a:srcRect/>
          <a:stretch/>
        </p:blipFill>
        <p:spPr>
          <a:xfrm>
            <a:off x="6558552" y="-656350"/>
            <a:ext cx="3142600" cy="314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20"/>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494" name="Google Shape;494;p20"/>
          <p:cNvSpPr txBox="1"/>
          <p:nvPr/>
        </p:nvSpPr>
        <p:spPr>
          <a:xfrm>
            <a:off x="4467650" y="663200"/>
            <a:ext cx="4157100" cy="15699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Thu nhập hàng tháng và phần trăm tăng lương</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endParaRPr sz="1800" b="1" i="0" u="none" strike="noStrike" cap="none">
              <a:solidFill>
                <a:srgbClr val="00206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2100"/>
              <a:buFont typeface="Arial"/>
              <a:buNone/>
            </a:pP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800" b="1" i="0" u="none" strike="noStrike" cap="none">
              <a:solidFill>
                <a:srgbClr val="000000"/>
              </a:solidFill>
              <a:latin typeface="Montserrat"/>
              <a:ea typeface="Montserrat"/>
              <a:cs typeface="Montserrat"/>
              <a:sym typeface="Montserrat"/>
            </a:endParaRPr>
          </a:p>
        </p:txBody>
      </p:sp>
      <p:pic>
        <p:nvPicPr>
          <p:cNvPr id="495" name="Google Shape;495;p20"/>
          <p:cNvPicPr preferRelativeResize="0"/>
          <p:nvPr/>
        </p:nvPicPr>
        <p:blipFill rotWithShape="1">
          <a:blip r:embed="rId4">
            <a:alphaModFix/>
          </a:blip>
          <a:srcRect/>
          <a:stretch/>
        </p:blipFill>
        <p:spPr>
          <a:xfrm>
            <a:off x="472525" y="2715704"/>
            <a:ext cx="4010525" cy="1956945"/>
          </a:xfrm>
          <a:prstGeom prst="rect">
            <a:avLst/>
          </a:prstGeom>
          <a:noFill/>
          <a:ln>
            <a:noFill/>
          </a:ln>
        </p:spPr>
      </p:pic>
      <p:pic>
        <p:nvPicPr>
          <p:cNvPr id="496" name="Google Shape;496;p20"/>
          <p:cNvPicPr preferRelativeResize="0"/>
          <p:nvPr/>
        </p:nvPicPr>
        <p:blipFill rotWithShape="1">
          <a:blip r:embed="rId5">
            <a:alphaModFix/>
          </a:blip>
          <a:srcRect/>
          <a:stretch/>
        </p:blipFill>
        <p:spPr>
          <a:xfrm>
            <a:off x="472525" y="726250"/>
            <a:ext cx="4010526" cy="1989443"/>
          </a:xfrm>
          <a:prstGeom prst="rect">
            <a:avLst/>
          </a:prstGeom>
          <a:noFill/>
          <a:ln>
            <a:noFill/>
          </a:ln>
        </p:spPr>
      </p:pic>
      <p:sp>
        <p:nvSpPr>
          <p:cNvPr id="497" name="Google Shape;497;p20"/>
          <p:cNvSpPr txBox="1"/>
          <p:nvPr/>
        </p:nvSpPr>
        <p:spPr>
          <a:xfrm>
            <a:off x="5141425" y="2318900"/>
            <a:ext cx="3375600" cy="3078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vi" sz="1400" b="0" i="0" u="none" strike="noStrike" cap="none">
                <a:solidFill>
                  <a:srgbClr val="002060"/>
                </a:solidFill>
                <a:latin typeface="Montserrat SemiBold"/>
                <a:ea typeface="Montserrat SemiBold"/>
                <a:cs typeface="Montserrat SemiBold"/>
                <a:sym typeface="Montserrat SemiBold"/>
              </a:rPr>
              <a:t>Tỷ lệ nghỉ việc xuất hiện nhiều ở nhóm có mức thu nhập thấp</a:t>
            </a:r>
            <a:r>
              <a:rPr lang="vi" sz="1000" b="0" i="0" u="none" strike="noStrike" cap="none">
                <a:solidFill>
                  <a:srgbClr val="434343"/>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với mức lương trung bình từ 2600 USD đến 5800 USD. Với nhóm có mức thu nhập từ 10000 USD trở lên, tỷ lệ nghỉ việc giảm đáng kể.</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vi" sz="1200" b="0" i="0" u="none" strike="noStrike" cap="none">
                <a:solidFill>
                  <a:srgbClr val="434343"/>
                </a:solidFill>
                <a:latin typeface="Montserrat"/>
                <a:ea typeface="Montserrat"/>
                <a:cs typeface="Montserrat"/>
                <a:sym typeface="Montserrat"/>
              </a:rPr>
              <a:t>Bên cạnh đó, phần trăm tăng lương thấp cũng là một nguyên nhân dẫn đến tỷ lệ nghỉ việc cao. </a:t>
            </a:r>
            <a:r>
              <a:rPr lang="vi" sz="1400" b="0" i="0" u="none" strike="noStrike" cap="none">
                <a:solidFill>
                  <a:schemeClr val="lt1"/>
                </a:solidFill>
                <a:highlight>
                  <a:srgbClr val="002060"/>
                </a:highlight>
                <a:latin typeface="Montserrat Medium"/>
                <a:ea typeface="Montserrat Medium"/>
                <a:cs typeface="Montserrat Medium"/>
                <a:sym typeface="Montserrat Medium"/>
              </a:rPr>
              <a:t>Khả năng rời khỏi công ty có thể là do họ muốn tìm cơ hội và sự thăng tiến tốt hơn trên thị trường</a:t>
            </a:r>
            <a:r>
              <a:rPr lang="vi" sz="1200" b="0" i="0" u="none" strike="noStrike" cap="none">
                <a:solidFill>
                  <a:srgbClr val="434343"/>
                </a:solidFill>
                <a:latin typeface="Montserrat"/>
                <a:ea typeface="Montserrat"/>
                <a:cs typeface="Montserrat"/>
                <a:sym typeface="Montserrat"/>
              </a:rPr>
              <a:t>.</a:t>
            </a:r>
            <a:endParaRPr sz="1200" b="0" i="0" u="none" strike="noStrike" cap="none">
              <a:solidFill>
                <a:srgbClr val="434343"/>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21"/>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03" name="Google Shape;503;p21"/>
          <p:cNvSpPr txBox="1">
            <a:spLocks noGrp="1"/>
          </p:cNvSpPr>
          <p:nvPr>
            <p:ph type="title"/>
          </p:nvPr>
        </p:nvSpPr>
        <p:spPr>
          <a:xfrm>
            <a:off x="627425" y="563425"/>
            <a:ext cx="6712800" cy="894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SzPct val="148148"/>
              <a:buNone/>
            </a:pPr>
            <a:r>
              <a:rPr lang="vi" sz="2100" b="1">
                <a:solidFill>
                  <a:srgbClr val="002060"/>
                </a:solidFill>
                <a:latin typeface="Montserrat"/>
                <a:ea typeface="Montserrat"/>
                <a:cs typeface="Montserrat"/>
                <a:sym typeface="Montserrat"/>
              </a:rPr>
              <a:t>Sau khi được thăng chức, </a:t>
            </a:r>
            <a:endParaRPr sz="2100" b="1">
              <a:solidFill>
                <a:srgbClr val="002060"/>
              </a:solidFill>
              <a:latin typeface="Montserrat"/>
              <a:ea typeface="Montserrat"/>
              <a:cs typeface="Montserrat"/>
              <a:sym typeface="Montserrat"/>
            </a:endParaRPr>
          </a:p>
          <a:p>
            <a:pPr marL="0" lvl="0" indent="0" algn="l" rtl="0">
              <a:lnSpc>
                <a:spcPct val="115000"/>
              </a:lnSpc>
              <a:spcBef>
                <a:spcPts val="0"/>
              </a:spcBef>
              <a:spcAft>
                <a:spcPts val="0"/>
              </a:spcAft>
              <a:buSzPct val="148148"/>
              <a:buNone/>
            </a:pPr>
            <a:r>
              <a:rPr lang="vi" sz="2100" b="1">
                <a:solidFill>
                  <a:srgbClr val="002060"/>
                </a:solidFill>
                <a:latin typeface="Montserrat"/>
                <a:ea typeface="Montserrat"/>
                <a:cs typeface="Montserrat"/>
                <a:sym typeface="Montserrat"/>
              </a:rPr>
              <a:t>liệu nhân viên sẽ </a:t>
            </a:r>
            <a:r>
              <a:rPr lang="vi" sz="2100" b="1">
                <a:solidFill>
                  <a:schemeClr val="lt1"/>
                </a:solidFill>
                <a:highlight>
                  <a:srgbClr val="FB0769"/>
                </a:highlight>
                <a:latin typeface="Montserrat"/>
                <a:ea typeface="Montserrat"/>
                <a:cs typeface="Montserrat"/>
                <a:sym typeface="Montserrat"/>
              </a:rPr>
              <a:t>gắn bó với doanh nghiệp lâu hơn? </a:t>
            </a:r>
            <a:endParaRPr sz="1800" b="1">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SzPct val="111111"/>
              <a:buNone/>
            </a:pPr>
            <a:endParaRPr/>
          </a:p>
        </p:txBody>
      </p:sp>
      <p:sp>
        <p:nvSpPr>
          <p:cNvPr id="504" name="Google Shape;504;p21"/>
          <p:cNvSpPr txBox="1">
            <a:spLocks noGrp="1"/>
          </p:cNvSpPr>
          <p:nvPr>
            <p:ph type="body" idx="1"/>
          </p:nvPr>
        </p:nvSpPr>
        <p:spPr>
          <a:xfrm>
            <a:off x="627425" y="1610038"/>
            <a:ext cx="3205800" cy="2763000"/>
          </a:xfrm>
          <a:prstGeom prst="rect">
            <a:avLst/>
          </a:prstGeom>
          <a:noFill/>
          <a:ln>
            <a:noFill/>
          </a:ln>
        </p:spPr>
        <p:txBody>
          <a:bodyPr spcFirstLastPara="1" wrap="square" lIns="91425" tIns="91425" rIns="91425" bIns="91425" anchor="t" anchorCtr="0">
            <a:normAutofit/>
          </a:bodyPr>
          <a:lstStyle/>
          <a:p>
            <a:pPr marL="0" lvl="0" indent="0" algn="just" rtl="0">
              <a:lnSpc>
                <a:spcPct val="100000"/>
              </a:lnSpc>
              <a:spcBef>
                <a:spcPts val="0"/>
              </a:spcBef>
              <a:spcAft>
                <a:spcPts val="0"/>
              </a:spcAft>
              <a:buSzPts val="1800"/>
              <a:buNone/>
            </a:pPr>
            <a:r>
              <a:rPr lang="vi" sz="1300">
                <a:latin typeface="Montserrat"/>
                <a:ea typeface="Montserrat"/>
                <a:cs typeface="Montserrat"/>
                <a:sym typeface="Montserrat"/>
              </a:rPr>
              <a:t>Biểu đồ cho thấy nhiều nhân viên có xu hướng</a:t>
            </a:r>
            <a:r>
              <a:rPr lang="vi" sz="1300">
                <a:solidFill>
                  <a:schemeClr val="dk1"/>
                </a:solidFill>
                <a:latin typeface="Montserrat"/>
                <a:ea typeface="Montserrat"/>
                <a:cs typeface="Montserrat"/>
                <a:sym typeface="Montserrat"/>
              </a:rPr>
              <a:t> </a:t>
            </a:r>
            <a:r>
              <a:rPr lang="vi" sz="1500">
                <a:solidFill>
                  <a:srgbClr val="002060"/>
                </a:solidFill>
                <a:latin typeface="Montserrat SemiBold"/>
                <a:ea typeface="Montserrat SemiBold"/>
                <a:cs typeface="Montserrat SemiBold"/>
                <a:sym typeface="Montserrat SemiBold"/>
              </a:rPr>
              <a:t>nghỉ việc trong 1 thời gian ngắn sau khi được thăng chức,</a:t>
            </a:r>
            <a:r>
              <a:rPr lang="vi" sz="1500">
                <a:solidFill>
                  <a:schemeClr val="dk1"/>
                </a:solidFill>
                <a:latin typeface="Montserrat SemiBold"/>
                <a:ea typeface="Montserrat SemiBold"/>
                <a:cs typeface="Montserrat SemiBold"/>
                <a:sym typeface="Montserrat SemiBold"/>
              </a:rPr>
              <a:t> </a:t>
            </a:r>
            <a:r>
              <a:rPr lang="vi" sz="1300">
                <a:latin typeface="Montserrat"/>
                <a:ea typeface="Montserrat"/>
                <a:cs typeface="Montserrat"/>
                <a:sym typeface="Montserrat"/>
              </a:rPr>
              <a:t>cụ thể là dưới 2 năm. </a:t>
            </a:r>
            <a:endParaRPr sz="1300">
              <a:latin typeface="Montserrat"/>
              <a:ea typeface="Montserrat"/>
              <a:cs typeface="Montserrat"/>
              <a:sym typeface="Montserrat"/>
            </a:endParaRPr>
          </a:p>
          <a:p>
            <a:pPr marL="0" lvl="0" indent="0" algn="just" rtl="0">
              <a:lnSpc>
                <a:spcPct val="100000"/>
              </a:lnSpc>
              <a:spcBef>
                <a:spcPts val="1000"/>
              </a:spcBef>
              <a:spcAft>
                <a:spcPts val="1000"/>
              </a:spcAft>
              <a:buSzPts val="1800"/>
              <a:buNone/>
            </a:pPr>
            <a:r>
              <a:rPr lang="vi" sz="1300">
                <a:latin typeface="Montserrat"/>
                <a:ea typeface="Montserrat"/>
                <a:cs typeface="Montserrat"/>
                <a:sym typeface="Montserrat"/>
              </a:rPr>
              <a:t>Lý do dẫn đến quyết định nghỉ việc có thể do họ mong muốn tìm kiếm một mức lương cao hơn với vị trí vừa được thăng chức.</a:t>
            </a:r>
            <a:endParaRPr sz="1300">
              <a:latin typeface="Montserrat"/>
              <a:ea typeface="Montserrat"/>
              <a:cs typeface="Montserrat"/>
              <a:sym typeface="Montserrat"/>
            </a:endParaRPr>
          </a:p>
        </p:txBody>
      </p:sp>
      <p:pic>
        <p:nvPicPr>
          <p:cNvPr id="505" name="Google Shape;505;p21"/>
          <p:cNvPicPr preferRelativeResize="0"/>
          <p:nvPr/>
        </p:nvPicPr>
        <p:blipFill rotWithShape="1">
          <a:blip r:embed="rId4">
            <a:alphaModFix/>
          </a:blip>
          <a:srcRect/>
          <a:stretch/>
        </p:blipFill>
        <p:spPr>
          <a:xfrm>
            <a:off x="4070171" y="1715275"/>
            <a:ext cx="4556605" cy="284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22"/>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11" name="Google Shape;511;p22"/>
          <p:cNvSpPr txBox="1">
            <a:spLocks noGrp="1"/>
          </p:cNvSpPr>
          <p:nvPr>
            <p:ph type="title"/>
          </p:nvPr>
        </p:nvSpPr>
        <p:spPr>
          <a:xfrm>
            <a:off x="311572" y="575400"/>
            <a:ext cx="6542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vi" sz="2220" b="1">
                <a:solidFill>
                  <a:schemeClr val="lt1"/>
                </a:solidFill>
                <a:highlight>
                  <a:srgbClr val="FB0769"/>
                </a:highlight>
                <a:latin typeface="Montserrat"/>
                <a:ea typeface="Montserrat"/>
                <a:cs typeface="Montserrat"/>
                <a:sym typeface="Montserrat"/>
              </a:rPr>
              <a:t>Thu nhập trung bình </a:t>
            </a:r>
            <a:endParaRPr sz="2220" b="1">
              <a:solidFill>
                <a:schemeClr val="lt1"/>
              </a:solidFill>
              <a:highlight>
                <a:srgbClr val="FB0769"/>
              </a:highlight>
              <a:latin typeface="Montserrat"/>
              <a:ea typeface="Montserrat"/>
              <a:cs typeface="Montserrat"/>
              <a:sym typeface="Montserrat"/>
            </a:endParaRPr>
          </a:p>
          <a:p>
            <a:pPr marL="0" lvl="0" indent="0" algn="l" rtl="0">
              <a:lnSpc>
                <a:spcPct val="100000"/>
              </a:lnSpc>
              <a:spcBef>
                <a:spcPts val="0"/>
              </a:spcBef>
              <a:spcAft>
                <a:spcPts val="0"/>
              </a:spcAft>
              <a:buSzPts val="990"/>
              <a:buNone/>
            </a:pPr>
            <a:r>
              <a:rPr lang="vi" sz="1920" b="1">
                <a:solidFill>
                  <a:srgbClr val="002060"/>
                </a:solidFill>
                <a:latin typeface="Montserrat"/>
                <a:ea typeface="Montserrat"/>
                <a:cs typeface="Montserrat"/>
                <a:sym typeface="Montserrat"/>
              </a:rPr>
              <a:t>có ảnh hưởng đến</a:t>
            </a:r>
            <a:r>
              <a:rPr lang="vi" sz="2020" b="1">
                <a:solidFill>
                  <a:srgbClr val="002060"/>
                </a:solidFill>
                <a:latin typeface="Montserrat"/>
                <a:ea typeface="Montserrat"/>
                <a:cs typeface="Montserrat"/>
                <a:sym typeface="Montserrat"/>
              </a:rPr>
              <a:t> </a:t>
            </a:r>
            <a:r>
              <a:rPr lang="vi" sz="2020" b="1">
                <a:solidFill>
                  <a:srgbClr val="FB0769"/>
                </a:solidFill>
                <a:latin typeface="Montserrat"/>
                <a:ea typeface="Montserrat"/>
                <a:cs typeface="Montserrat"/>
                <a:sym typeface="Montserrat"/>
              </a:rPr>
              <a:t>tỷ lệ nghỉ việc</a:t>
            </a:r>
            <a:r>
              <a:rPr lang="vi" sz="2020" b="1">
                <a:solidFill>
                  <a:srgbClr val="002060"/>
                </a:solidFill>
                <a:latin typeface="Montserrat"/>
                <a:ea typeface="Montserrat"/>
                <a:cs typeface="Montserrat"/>
                <a:sym typeface="Montserrat"/>
              </a:rPr>
              <a:t> </a:t>
            </a:r>
            <a:r>
              <a:rPr lang="vi" sz="1920" b="1">
                <a:solidFill>
                  <a:srgbClr val="002060"/>
                </a:solidFill>
                <a:latin typeface="Montserrat"/>
                <a:ea typeface="Montserrat"/>
                <a:cs typeface="Montserrat"/>
                <a:sym typeface="Montserrat"/>
              </a:rPr>
              <a:t>theo từng phòng ban?</a:t>
            </a:r>
            <a:endParaRPr sz="1920" b="1">
              <a:solidFill>
                <a:srgbClr val="002060"/>
              </a:solidFill>
              <a:latin typeface="Montserrat"/>
              <a:ea typeface="Montserrat"/>
              <a:cs typeface="Montserrat"/>
              <a:sym typeface="Montserrat"/>
            </a:endParaRPr>
          </a:p>
        </p:txBody>
      </p:sp>
      <p:sp>
        <p:nvSpPr>
          <p:cNvPr id="512" name="Google Shape;512;p22"/>
          <p:cNvSpPr txBox="1">
            <a:spLocks noGrp="1"/>
          </p:cNvSpPr>
          <p:nvPr>
            <p:ph type="body" idx="1"/>
          </p:nvPr>
        </p:nvSpPr>
        <p:spPr>
          <a:xfrm>
            <a:off x="5122600" y="1735050"/>
            <a:ext cx="3454200" cy="2851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852"/>
              <a:buNone/>
            </a:pPr>
            <a:r>
              <a:rPr lang="vi" sz="1207">
                <a:solidFill>
                  <a:srgbClr val="434343"/>
                </a:solidFill>
                <a:latin typeface="Montserrat"/>
                <a:ea typeface="Montserrat"/>
                <a:cs typeface="Montserrat"/>
                <a:sym typeface="Montserrat"/>
              </a:rPr>
              <a:t>Biểu đồ cho thấy phòng ban Human Resources có mức lương khá ổn định và tỷ lệ nghỉ việc cũng ở mức thấp nhất.</a:t>
            </a:r>
            <a:endParaRPr sz="1207">
              <a:solidFill>
                <a:srgbClr val="434343"/>
              </a:solidFill>
              <a:latin typeface="Montserrat"/>
              <a:ea typeface="Montserrat"/>
              <a:cs typeface="Montserrat"/>
              <a:sym typeface="Montserrat"/>
            </a:endParaRPr>
          </a:p>
          <a:p>
            <a:pPr marL="0" lvl="0" indent="0" algn="just" rtl="0">
              <a:lnSpc>
                <a:spcPct val="115000"/>
              </a:lnSpc>
              <a:spcBef>
                <a:spcPts val="1200"/>
              </a:spcBef>
              <a:spcAft>
                <a:spcPts val="0"/>
              </a:spcAft>
              <a:buSzPts val="852"/>
              <a:buNone/>
            </a:pPr>
            <a:r>
              <a:rPr lang="vi" sz="1207">
                <a:solidFill>
                  <a:srgbClr val="434343"/>
                </a:solidFill>
                <a:latin typeface="Montserrat"/>
                <a:ea typeface="Montserrat"/>
                <a:cs typeface="Montserrat"/>
                <a:sym typeface="Montserrat"/>
              </a:rPr>
              <a:t>Bên cạnh đó, mặc dù </a:t>
            </a:r>
            <a:r>
              <a:rPr lang="vi" sz="1398">
                <a:solidFill>
                  <a:srgbClr val="002060"/>
                </a:solidFill>
                <a:latin typeface="Montserrat SemiBold"/>
                <a:ea typeface="Montserrat SemiBold"/>
                <a:cs typeface="Montserrat SemiBold"/>
                <a:sym typeface="Montserrat SemiBold"/>
              </a:rPr>
              <a:t>thu nhập của phòng ban Sales ở mức cao nhất </a:t>
            </a:r>
            <a:r>
              <a:rPr lang="vi" sz="1207">
                <a:solidFill>
                  <a:srgbClr val="434343"/>
                </a:solidFill>
                <a:latin typeface="Montserrat"/>
                <a:ea typeface="Montserrat"/>
                <a:cs typeface="Montserrat"/>
                <a:sym typeface="Montserrat"/>
              </a:rPr>
              <a:t>nhưng </a:t>
            </a:r>
            <a:r>
              <a:rPr lang="vi" sz="1398">
                <a:solidFill>
                  <a:srgbClr val="002060"/>
                </a:solidFill>
                <a:latin typeface="Montserrat SemiBold"/>
                <a:ea typeface="Montserrat SemiBold"/>
                <a:cs typeface="Montserrat SemiBold"/>
                <a:sym typeface="Montserrat SemiBold"/>
              </a:rPr>
              <a:t>số nhân viên nghỉ việc cũng nhiều hơn</a:t>
            </a:r>
            <a:r>
              <a:rPr lang="vi" sz="1207">
                <a:solidFill>
                  <a:srgbClr val="434343"/>
                </a:solidFill>
                <a:latin typeface="Montserrat"/>
                <a:ea typeface="Montserrat"/>
                <a:cs typeface="Montserrat"/>
                <a:sym typeface="Montserrat"/>
              </a:rPr>
              <a:t> so với 2 phòng ban còn lại. </a:t>
            </a:r>
            <a:endParaRPr sz="1207">
              <a:solidFill>
                <a:srgbClr val="434343"/>
              </a:solidFill>
              <a:latin typeface="Montserrat"/>
              <a:ea typeface="Montserrat"/>
              <a:cs typeface="Montserrat"/>
              <a:sym typeface="Montserrat"/>
            </a:endParaRPr>
          </a:p>
          <a:p>
            <a:pPr marL="0" lvl="0" indent="0" algn="just" rtl="0">
              <a:lnSpc>
                <a:spcPct val="115000"/>
              </a:lnSpc>
              <a:spcBef>
                <a:spcPts val="1200"/>
              </a:spcBef>
              <a:spcAft>
                <a:spcPts val="1200"/>
              </a:spcAft>
              <a:buSzPts val="852"/>
              <a:buNone/>
            </a:pPr>
            <a:r>
              <a:rPr lang="vi" sz="1407">
                <a:solidFill>
                  <a:schemeClr val="lt1"/>
                </a:solidFill>
                <a:highlight>
                  <a:srgbClr val="002060"/>
                </a:highlight>
                <a:latin typeface="Montserrat SemiBold"/>
                <a:ea typeface="Montserrat SemiBold"/>
                <a:cs typeface="Montserrat SemiBold"/>
                <a:sym typeface="Montserrat SemiBold"/>
              </a:rPr>
              <a:t>Vậy ngoài ảnh hưởng từ mức lương hàng tháng, yếu tố nào khiến nhân viên phòng Sales nghỉ nhiều hơn R&amp;D và HR?</a:t>
            </a:r>
            <a:endParaRPr sz="1407">
              <a:solidFill>
                <a:schemeClr val="lt1"/>
              </a:solidFill>
              <a:highlight>
                <a:srgbClr val="002060"/>
              </a:highlight>
              <a:latin typeface="Montserrat SemiBold"/>
              <a:ea typeface="Montserrat SemiBold"/>
              <a:cs typeface="Montserrat SemiBold"/>
              <a:sym typeface="Montserrat SemiBold"/>
            </a:endParaRPr>
          </a:p>
        </p:txBody>
      </p:sp>
      <p:pic>
        <p:nvPicPr>
          <p:cNvPr id="513" name="Google Shape;513;p22"/>
          <p:cNvPicPr preferRelativeResize="0"/>
          <p:nvPr/>
        </p:nvPicPr>
        <p:blipFill rotWithShape="1">
          <a:blip r:embed="rId4">
            <a:alphaModFix/>
          </a:blip>
          <a:srcRect/>
          <a:stretch/>
        </p:blipFill>
        <p:spPr>
          <a:xfrm>
            <a:off x="483400" y="1840275"/>
            <a:ext cx="4350740" cy="2851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23"/>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19" name="Google Shape;519;p23"/>
          <p:cNvSpPr txBox="1"/>
          <p:nvPr/>
        </p:nvSpPr>
        <p:spPr>
          <a:xfrm>
            <a:off x="591975" y="495600"/>
            <a:ext cx="71826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Tính chất công việc</a:t>
            </a:r>
            <a:r>
              <a:rPr lang="vi" sz="2100" b="1" i="0" u="none" strike="noStrike" cap="none">
                <a:solidFill>
                  <a:srgbClr val="300060"/>
                </a:solidFill>
                <a:latin typeface="Montserrat"/>
                <a:ea typeface="Montserrat"/>
                <a:cs typeface="Montserrat"/>
                <a:sym typeface="Montserrat"/>
              </a:rPr>
              <a:t> </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ảnh hưởng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20" name="Google Shape;520;p23"/>
          <p:cNvSpPr txBox="1"/>
          <p:nvPr/>
        </p:nvSpPr>
        <p:spPr>
          <a:xfrm>
            <a:off x="717463" y="3705425"/>
            <a:ext cx="7708800" cy="1072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Sales là phòng ban chịu nhiều áp lực từ các mốc KPI, doanh số nên không khó hiểu khi có tỷ lệ nghỉ việc cao nhất </a:t>
            </a:r>
            <a:r>
              <a:rPr lang="vi" sz="1400" b="0" i="0" u="none" strike="noStrike" cap="none">
                <a:solidFill>
                  <a:srgbClr val="434343"/>
                </a:solidFill>
                <a:latin typeface="Montserrat SemiBold"/>
                <a:ea typeface="Montserrat SemiBold"/>
                <a:cs typeface="Montserrat SemiBold"/>
                <a:sym typeface="Montserrat SemiBold"/>
              </a:rPr>
              <a:t>(20,63%)</a:t>
            </a:r>
            <a:r>
              <a:rPr lang="vi" sz="1200" b="0" i="0" u="none" strike="noStrike" cap="none">
                <a:solidFill>
                  <a:srgbClr val="434343"/>
                </a:solidFill>
                <a:latin typeface="Montserrat"/>
                <a:ea typeface="Montserrat"/>
                <a:cs typeface="Montserrat"/>
                <a:sym typeface="Montserrat"/>
              </a:rPr>
              <a:t>, tiếp theo là Phòng Nhân sự </a:t>
            </a:r>
            <a:r>
              <a:rPr lang="vi" sz="1300" b="0" i="0" u="none" strike="noStrike" cap="none">
                <a:solidFill>
                  <a:srgbClr val="434343"/>
                </a:solidFill>
                <a:latin typeface="Montserrat SemiBold"/>
                <a:ea typeface="Montserrat SemiBold"/>
                <a:cs typeface="Montserrat SemiBold"/>
                <a:sym typeface="Montserrat SemiBold"/>
              </a:rPr>
              <a:t>(</a:t>
            </a:r>
            <a:r>
              <a:rPr lang="vi" sz="1400" b="0" i="0" u="none" strike="noStrike" cap="none">
                <a:solidFill>
                  <a:srgbClr val="434343"/>
                </a:solidFill>
                <a:latin typeface="Montserrat SemiBold"/>
                <a:ea typeface="Montserrat SemiBold"/>
                <a:cs typeface="Montserrat SemiBold"/>
                <a:sym typeface="Montserrat SemiBold"/>
              </a:rPr>
              <a:t>19,05%)</a:t>
            </a:r>
            <a:r>
              <a:rPr lang="vi" sz="1200" b="0" i="0" u="none" strike="noStrike" cap="none">
                <a:solidFill>
                  <a:srgbClr val="434343"/>
                </a:solidFill>
                <a:latin typeface="Montserrat"/>
                <a:ea typeface="Montserrat"/>
                <a:cs typeface="Montserrat"/>
                <a:sym typeface="Montserrat"/>
              </a:rPr>
              <a:t>. Mặt khác, Phòng R&amp;D, tuy có số lượng nhân sự cao nhất nhưng lại có tỷ lệ nghỉ việc ít nhất, điều này cho thấy sự ổn định nhân sự của bộ phận </a:t>
            </a:r>
            <a:r>
              <a:rPr lang="vi" sz="1400" b="0" i="0" u="none" strike="noStrike" cap="none">
                <a:solidFill>
                  <a:srgbClr val="434343"/>
                </a:solidFill>
                <a:latin typeface="Montserrat SemiBold"/>
                <a:ea typeface="Montserrat SemiBold"/>
                <a:cs typeface="Montserrat SemiBold"/>
                <a:sym typeface="Montserrat SemiBold"/>
              </a:rPr>
              <a:t>(13,83%)</a:t>
            </a:r>
            <a:r>
              <a:rPr lang="vi" sz="1200" b="0" i="0" u="none" strike="noStrike" cap="none">
                <a:solidFill>
                  <a:srgbClr val="434343"/>
                </a:solidFill>
                <a:latin typeface="Montserrat"/>
                <a:ea typeface="Montserrat"/>
                <a:cs typeface="Montserrat"/>
                <a:sym typeface="Montserrat"/>
              </a:rPr>
              <a:t>. </a:t>
            </a:r>
            <a:endParaRPr sz="1200" b="0" i="0" u="none" strike="noStrike" cap="none">
              <a:solidFill>
                <a:srgbClr val="434343"/>
              </a:solidFill>
              <a:latin typeface="Montserrat"/>
              <a:ea typeface="Montserrat"/>
              <a:cs typeface="Montserrat"/>
              <a:sym typeface="Montserrat"/>
            </a:endParaRPr>
          </a:p>
        </p:txBody>
      </p:sp>
      <p:pic>
        <p:nvPicPr>
          <p:cNvPr id="521" name="Google Shape;521;p23"/>
          <p:cNvPicPr preferRelativeResize="0"/>
          <p:nvPr/>
        </p:nvPicPr>
        <p:blipFill rotWithShape="1">
          <a:blip r:embed="rId4">
            <a:alphaModFix/>
          </a:blip>
          <a:srcRect/>
          <a:stretch/>
        </p:blipFill>
        <p:spPr>
          <a:xfrm>
            <a:off x="1302325" y="1445675"/>
            <a:ext cx="2777426" cy="2132399"/>
          </a:xfrm>
          <a:prstGeom prst="rect">
            <a:avLst/>
          </a:prstGeom>
          <a:noFill/>
          <a:ln>
            <a:noFill/>
          </a:ln>
        </p:spPr>
      </p:pic>
      <p:pic>
        <p:nvPicPr>
          <p:cNvPr id="522" name="Google Shape;522;p23"/>
          <p:cNvPicPr preferRelativeResize="0"/>
          <p:nvPr/>
        </p:nvPicPr>
        <p:blipFill rotWithShape="1">
          <a:blip r:embed="rId5">
            <a:alphaModFix/>
          </a:blip>
          <a:srcRect/>
          <a:stretch/>
        </p:blipFill>
        <p:spPr>
          <a:xfrm>
            <a:off x="4003550" y="1445675"/>
            <a:ext cx="4303450" cy="213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24"/>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28" name="Google Shape;528;p24"/>
          <p:cNvSpPr txBox="1">
            <a:spLocks noGrp="1"/>
          </p:cNvSpPr>
          <p:nvPr>
            <p:ph type="title"/>
          </p:nvPr>
        </p:nvSpPr>
        <p:spPr>
          <a:xfrm>
            <a:off x="333925" y="592450"/>
            <a:ext cx="5156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52380"/>
              <a:buFont typeface="Arial"/>
              <a:buNone/>
            </a:pPr>
            <a:r>
              <a:rPr lang="vi" sz="2100" b="1">
                <a:solidFill>
                  <a:schemeClr val="lt1"/>
                </a:solidFill>
                <a:highlight>
                  <a:srgbClr val="FB0769"/>
                </a:highlight>
                <a:latin typeface="Montserrat"/>
                <a:ea typeface="Montserrat"/>
                <a:cs typeface="Montserrat"/>
                <a:sym typeface="Montserrat"/>
              </a:rPr>
              <a:t>Các yếu tố trong công việc</a:t>
            </a:r>
            <a:endParaRPr sz="210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ct val="61110"/>
              <a:buFont typeface="Arial"/>
              <a:buNone/>
            </a:pPr>
            <a:r>
              <a:rPr lang="vi" sz="1800" b="1">
                <a:solidFill>
                  <a:srgbClr val="002060"/>
                </a:solidFill>
                <a:latin typeface="Montserrat"/>
                <a:ea typeface="Montserrat"/>
                <a:cs typeface="Montserrat"/>
                <a:sym typeface="Montserrat"/>
              </a:rPr>
              <a:t>tác động đến </a:t>
            </a:r>
            <a:r>
              <a:rPr lang="vi" sz="2100" b="1">
                <a:solidFill>
                  <a:srgbClr val="FB0769"/>
                </a:solidFill>
                <a:highlight>
                  <a:schemeClr val="lt1"/>
                </a:highlight>
                <a:latin typeface="Montserrat"/>
                <a:ea typeface="Montserrat"/>
                <a:cs typeface="Montserrat"/>
                <a:sym typeface="Montserrat"/>
              </a:rPr>
              <a:t>sự nghỉ việc</a:t>
            </a:r>
            <a:r>
              <a:rPr lang="vi" sz="1800" b="1">
                <a:solidFill>
                  <a:srgbClr val="002060"/>
                </a:solidFill>
                <a:highlight>
                  <a:schemeClr val="lt1"/>
                </a:highlight>
                <a:latin typeface="Montserrat"/>
                <a:ea typeface="Montserrat"/>
                <a:cs typeface="Montserrat"/>
                <a:sym typeface="Montserrat"/>
              </a:rPr>
              <a:t> của nhân viên?</a:t>
            </a:r>
            <a:endParaRPr/>
          </a:p>
        </p:txBody>
      </p:sp>
      <p:pic>
        <p:nvPicPr>
          <p:cNvPr id="529" name="Google Shape;529;p24"/>
          <p:cNvPicPr preferRelativeResize="0"/>
          <p:nvPr/>
        </p:nvPicPr>
        <p:blipFill rotWithShape="1">
          <a:blip r:embed="rId4">
            <a:alphaModFix/>
          </a:blip>
          <a:srcRect/>
          <a:stretch/>
        </p:blipFill>
        <p:spPr>
          <a:xfrm>
            <a:off x="409050" y="1462750"/>
            <a:ext cx="3545550" cy="1537800"/>
          </a:xfrm>
          <a:prstGeom prst="rect">
            <a:avLst/>
          </a:prstGeom>
          <a:noFill/>
          <a:ln>
            <a:noFill/>
          </a:ln>
        </p:spPr>
      </p:pic>
      <p:sp>
        <p:nvSpPr>
          <p:cNvPr id="530" name="Google Shape;530;p24"/>
          <p:cNvSpPr txBox="1"/>
          <p:nvPr/>
        </p:nvSpPr>
        <p:spPr>
          <a:xfrm>
            <a:off x="3954600" y="1568950"/>
            <a:ext cx="4828800" cy="1325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800"/>
              <a:buFont typeface="Arial"/>
              <a:buNone/>
            </a:pPr>
            <a:r>
              <a:rPr lang="vi" sz="1800" b="0" i="0" u="none" strike="noStrike" cap="none">
                <a:solidFill>
                  <a:schemeClr val="lt1"/>
                </a:solidFill>
                <a:highlight>
                  <a:srgbClr val="002060"/>
                </a:highlight>
                <a:latin typeface="Montserrat SemiBold"/>
                <a:ea typeface="Montserrat SemiBold"/>
                <a:cs typeface="Montserrat SemiBold"/>
                <a:sym typeface="Montserrat SemiBold"/>
              </a:rPr>
              <a:t>Tăng ca</a:t>
            </a:r>
            <a:endParaRPr sz="1100" b="0" i="0" u="none" strike="noStrike" cap="none">
              <a:solidFill>
                <a:schemeClr val="lt1"/>
              </a:solidFill>
              <a:highlight>
                <a:srgbClr val="002060"/>
              </a:highlight>
              <a:latin typeface="Montserrat SemiBold"/>
              <a:ea typeface="Montserrat SemiBold"/>
              <a:cs typeface="Montserrat SemiBold"/>
              <a:sym typeface="Montserrat SemiBold"/>
            </a:endParaRPr>
          </a:p>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Có vẻ việc phải tăng ca cũng chính là 1 trong những nguyên nhân chính dẫn đến quyết định xin nghỉ việc của nhân viên, theo biểu đồ có đến 37.5% nhân viên thuộc phòng ban Sale quyết định nghỉ việc bởi phải tăng ca.</a:t>
            </a:r>
            <a:endParaRPr sz="1200" b="0" i="0" u="none" strike="noStrike" cap="none">
              <a:solidFill>
                <a:srgbClr val="434343"/>
              </a:solidFill>
              <a:latin typeface="Montserrat"/>
              <a:ea typeface="Montserrat"/>
              <a:cs typeface="Montserrat"/>
              <a:sym typeface="Montserrat"/>
            </a:endParaRPr>
          </a:p>
        </p:txBody>
      </p:sp>
      <p:pic>
        <p:nvPicPr>
          <p:cNvPr id="531" name="Google Shape;531;p24"/>
          <p:cNvPicPr preferRelativeResize="0"/>
          <p:nvPr/>
        </p:nvPicPr>
        <p:blipFill rotWithShape="1">
          <a:blip r:embed="rId5">
            <a:alphaModFix/>
          </a:blip>
          <a:srcRect/>
          <a:stretch/>
        </p:blipFill>
        <p:spPr>
          <a:xfrm>
            <a:off x="5044638" y="3187913"/>
            <a:ext cx="3738724" cy="1781175"/>
          </a:xfrm>
          <a:prstGeom prst="rect">
            <a:avLst/>
          </a:prstGeom>
          <a:noFill/>
          <a:ln>
            <a:noFill/>
          </a:ln>
        </p:spPr>
      </p:pic>
      <p:sp>
        <p:nvSpPr>
          <p:cNvPr id="532" name="Google Shape;532;p24"/>
          <p:cNvSpPr txBox="1"/>
          <p:nvPr/>
        </p:nvSpPr>
        <p:spPr>
          <a:xfrm>
            <a:off x="333925" y="3298150"/>
            <a:ext cx="4138800" cy="1644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Những nhân viên có cân bằng giữa công việc và cuộc sống ở mức kém đã tự điều chỉnh bản thân để phù hợp với công việc của họ, nhưng mọi người thường sẽ có xu hướng nghỉ việc nhiều hơn. Tuy nhiên, xu hướng này sẽ biến mất khi sự cân bằng giữa công việc và cuộc sống trở nên hoàn hảo và nhân viên hài lòng với những gì họ đang làm.</a:t>
            </a:r>
            <a:endParaRPr sz="1200" b="0" i="0" u="none" strike="noStrike" cap="none">
              <a:solidFill>
                <a:srgbClr val="434343"/>
              </a:solidFill>
              <a:latin typeface="Montserrat"/>
              <a:ea typeface="Montserrat"/>
              <a:cs typeface="Montserrat"/>
              <a:sym typeface="Montserrat"/>
            </a:endParaRPr>
          </a:p>
        </p:txBody>
      </p:sp>
      <p:sp>
        <p:nvSpPr>
          <p:cNvPr id="533" name="Google Shape;533;p24"/>
          <p:cNvSpPr txBox="1"/>
          <p:nvPr/>
        </p:nvSpPr>
        <p:spPr>
          <a:xfrm>
            <a:off x="333923" y="2950950"/>
            <a:ext cx="3330300" cy="82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vi" sz="1800" b="0" i="0" u="none" strike="noStrike" cap="none">
                <a:solidFill>
                  <a:schemeClr val="lt1"/>
                </a:solidFill>
                <a:highlight>
                  <a:srgbClr val="002060"/>
                </a:highlight>
                <a:latin typeface="Montserrat SemiBold"/>
                <a:ea typeface="Montserrat SemiBold"/>
                <a:cs typeface="Montserrat SemiBold"/>
                <a:sym typeface="Montserrat SemiBold"/>
              </a:rPr>
              <a:t>Cân bằng cuộc sống</a:t>
            </a:r>
            <a:r>
              <a:rPr lang="vi" sz="1800" b="0" i="0" u="none" strike="noStrike" cap="none">
                <a:solidFill>
                  <a:srgbClr val="FB0769"/>
                </a:solidFill>
                <a:highlight>
                  <a:schemeClr val="lt1"/>
                </a:highlight>
                <a:latin typeface="Montserrat SemiBold"/>
                <a:ea typeface="Montserrat SemiBold"/>
                <a:cs typeface="Montserrat SemiBold"/>
                <a:sym typeface="Montserrat SemiBold"/>
              </a:rPr>
              <a:t> </a:t>
            </a:r>
            <a:endParaRPr sz="1800" b="0" i="0" u="none" strike="noStrike" cap="none">
              <a:solidFill>
                <a:srgbClr val="FB0769"/>
              </a:solidFill>
              <a:highlight>
                <a:schemeClr val="lt1"/>
              </a:highlight>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000000"/>
              </a:buClr>
              <a:buSzPts val="2100"/>
              <a:buFont typeface="Arial"/>
              <a:buNone/>
            </a:pPr>
            <a:endParaRPr sz="2100" b="1" i="0" u="none" strike="noStrike" cap="none">
              <a:solidFill>
                <a:srgbClr val="FB0769"/>
              </a:solidFill>
              <a:highlight>
                <a:schemeClr val="lt1"/>
              </a:highlight>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25"/>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39" name="Google Shape;539;p25"/>
          <p:cNvSpPr txBox="1">
            <a:spLocks noGrp="1"/>
          </p:cNvSpPr>
          <p:nvPr>
            <p:ph type="title"/>
          </p:nvPr>
        </p:nvSpPr>
        <p:spPr>
          <a:xfrm>
            <a:off x="684325" y="565650"/>
            <a:ext cx="7984800" cy="760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SzPct val="148148"/>
              <a:buNone/>
            </a:pPr>
            <a:r>
              <a:rPr lang="vi" sz="2100" b="1">
                <a:solidFill>
                  <a:schemeClr val="lt1"/>
                </a:solidFill>
                <a:highlight>
                  <a:srgbClr val="FB0769"/>
                </a:highlight>
                <a:latin typeface="Montserrat"/>
                <a:ea typeface="Montserrat"/>
                <a:cs typeface="Montserrat"/>
                <a:sym typeface="Montserrat"/>
              </a:rPr>
              <a:t>Cân bằng giữa cuộc sống và công việc</a:t>
            </a:r>
            <a:endParaRPr sz="210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ct val="172839"/>
              <a:buNone/>
            </a:pPr>
            <a:r>
              <a:rPr lang="vi" sz="1800" b="1">
                <a:solidFill>
                  <a:srgbClr val="002060"/>
                </a:solidFill>
                <a:latin typeface="Montserrat"/>
                <a:ea typeface="Montserrat"/>
                <a:cs typeface="Montserrat"/>
                <a:sym typeface="Montserrat"/>
              </a:rPr>
              <a:t>có phải yếu tố ảnh hưởng đến </a:t>
            </a:r>
            <a:r>
              <a:rPr lang="vi" sz="2100" b="1">
                <a:solidFill>
                  <a:srgbClr val="FB0769"/>
                </a:solidFill>
                <a:highlight>
                  <a:schemeClr val="lt1"/>
                </a:highlight>
                <a:latin typeface="Montserrat"/>
                <a:ea typeface="Montserrat"/>
                <a:cs typeface="Montserrat"/>
                <a:sym typeface="Montserrat"/>
              </a:rPr>
              <a:t>quyết định nghỉ việc</a:t>
            </a:r>
            <a:r>
              <a:rPr lang="vi" sz="1800" b="1">
                <a:solidFill>
                  <a:srgbClr val="002060"/>
                </a:solidFill>
                <a:highlight>
                  <a:schemeClr val="lt1"/>
                </a:highlight>
                <a:latin typeface="Montserrat"/>
                <a:ea typeface="Montserrat"/>
                <a:cs typeface="Montserrat"/>
                <a:sym typeface="Montserrat"/>
              </a:rPr>
              <a:t> của nhân viên?</a:t>
            </a:r>
            <a:endParaRPr/>
          </a:p>
        </p:txBody>
      </p:sp>
      <p:pic>
        <p:nvPicPr>
          <p:cNvPr id="540" name="Google Shape;540;p25"/>
          <p:cNvPicPr preferRelativeResize="0"/>
          <p:nvPr/>
        </p:nvPicPr>
        <p:blipFill rotWithShape="1">
          <a:blip r:embed="rId4">
            <a:alphaModFix/>
          </a:blip>
          <a:srcRect/>
          <a:stretch/>
        </p:blipFill>
        <p:spPr>
          <a:xfrm>
            <a:off x="788025" y="1450150"/>
            <a:ext cx="6103451" cy="1600600"/>
          </a:xfrm>
          <a:prstGeom prst="rect">
            <a:avLst/>
          </a:prstGeom>
          <a:noFill/>
          <a:ln>
            <a:noFill/>
          </a:ln>
        </p:spPr>
      </p:pic>
      <p:pic>
        <p:nvPicPr>
          <p:cNvPr id="541" name="Google Shape;541;p25"/>
          <p:cNvPicPr preferRelativeResize="0"/>
          <p:nvPr/>
        </p:nvPicPr>
        <p:blipFill rotWithShape="1">
          <a:blip r:embed="rId5">
            <a:alphaModFix/>
          </a:blip>
          <a:srcRect/>
          <a:stretch/>
        </p:blipFill>
        <p:spPr>
          <a:xfrm>
            <a:off x="788025" y="3050753"/>
            <a:ext cx="6103450" cy="17204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26"/>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47" name="Google Shape;547;p26"/>
          <p:cNvSpPr txBox="1">
            <a:spLocks noGrp="1"/>
          </p:cNvSpPr>
          <p:nvPr>
            <p:ph type="title"/>
          </p:nvPr>
        </p:nvSpPr>
        <p:spPr>
          <a:xfrm>
            <a:off x="796525" y="736650"/>
            <a:ext cx="6064200" cy="76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vi" sz="1990" b="1">
                <a:solidFill>
                  <a:schemeClr val="lt1"/>
                </a:solidFill>
                <a:highlight>
                  <a:srgbClr val="FB0769"/>
                </a:highlight>
                <a:latin typeface="Montserrat"/>
                <a:ea typeface="Montserrat"/>
                <a:cs typeface="Montserrat"/>
                <a:sym typeface="Montserrat"/>
              </a:rPr>
              <a:t>Cân bằng giữa cuộc sống và công việc</a:t>
            </a:r>
            <a:endParaRPr sz="1990" b="1">
              <a:solidFill>
                <a:srgbClr val="300060"/>
              </a:solidFill>
              <a:latin typeface="Montserrat"/>
              <a:ea typeface="Montserrat"/>
              <a:cs typeface="Montserrat"/>
              <a:sym typeface="Montserrat"/>
            </a:endParaRPr>
          </a:p>
          <a:p>
            <a:pPr marL="0" lvl="0" indent="0" algn="l" rtl="0">
              <a:lnSpc>
                <a:spcPct val="115000"/>
              </a:lnSpc>
              <a:spcBef>
                <a:spcPts val="0"/>
              </a:spcBef>
              <a:spcAft>
                <a:spcPts val="0"/>
              </a:spcAft>
              <a:buSzPts val="990"/>
              <a:buNone/>
            </a:pPr>
            <a:r>
              <a:rPr lang="vi" sz="1720" b="1">
                <a:solidFill>
                  <a:srgbClr val="002060"/>
                </a:solidFill>
                <a:latin typeface="Montserrat"/>
                <a:ea typeface="Montserrat"/>
                <a:cs typeface="Montserrat"/>
                <a:sym typeface="Montserrat"/>
              </a:rPr>
              <a:t>có phải yếu tố ảnh hưởng đến </a:t>
            </a:r>
            <a:r>
              <a:rPr lang="vi" sz="1990" b="1">
                <a:solidFill>
                  <a:srgbClr val="FB0769"/>
                </a:solidFill>
                <a:highlight>
                  <a:schemeClr val="lt1"/>
                </a:highlight>
                <a:latin typeface="Montserrat"/>
                <a:ea typeface="Montserrat"/>
                <a:cs typeface="Montserrat"/>
                <a:sym typeface="Montserrat"/>
              </a:rPr>
              <a:t>quyết định nghỉ việc</a:t>
            </a:r>
            <a:r>
              <a:rPr lang="vi" sz="1720" b="1">
                <a:solidFill>
                  <a:srgbClr val="002060"/>
                </a:solidFill>
                <a:highlight>
                  <a:schemeClr val="lt1"/>
                </a:highlight>
                <a:latin typeface="Montserrat"/>
                <a:ea typeface="Montserrat"/>
                <a:cs typeface="Montserrat"/>
                <a:sym typeface="Montserrat"/>
              </a:rPr>
              <a:t> của nhân viên?</a:t>
            </a:r>
            <a:endParaRPr sz="2620"/>
          </a:p>
        </p:txBody>
      </p:sp>
      <p:sp>
        <p:nvSpPr>
          <p:cNvPr id="548" name="Google Shape;548;p26"/>
          <p:cNvSpPr txBox="1"/>
          <p:nvPr/>
        </p:nvSpPr>
        <p:spPr>
          <a:xfrm>
            <a:off x="796513" y="2077300"/>
            <a:ext cx="7550700" cy="2268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Thông qua biểu đồ ảnh hưởng của việc tăng ca và cân bằng trong cuộc sống thì mặc dù việc làm tăng ca làm cho cuộc sống của họ có vẻ tốt hơn (vì lương được nhận nhiều hơn, đạt mốc KPI sớm hơn,…), các nhân viên dường như cảm thấy không còn thích thú với việc phải tăng ca khi </a:t>
            </a:r>
            <a:r>
              <a:rPr lang="vi" sz="1500" b="0" i="0" u="none" strike="noStrike" cap="none">
                <a:solidFill>
                  <a:srgbClr val="002060"/>
                </a:solidFill>
                <a:latin typeface="Montserrat SemiBold"/>
                <a:ea typeface="Montserrat SemiBold"/>
                <a:cs typeface="Montserrat SemiBold"/>
                <a:sym typeface="Montserrat SemiBold"/>
              </a:rPr>
              <a:t>có đến 40% vẫn quyết định nghỉ việc khi sự cân bằng trong cuộc sống là tốt</a:t>
            </a:r>
            <a:r>
              <a:rPr lang="vi" sz="1200" b="0" i="0" u="none" strike="noStrike" cap="none">
                <a:solidFill>
                  <a:srgbClr val="002060"/>
                </a:solidFill>
                <a:latin typeface="Montserrat SemiBold"/>
                <a:ea typeface="Montserrat SemiBold"/>
                <a:cs typeface="Montserrat SemiBold"/>
                <a:sym typeface="Montserrat SemiBold"/>
              </a:rPr>
              <a:t>. </a:t>
            </a:r>
            <a:endParaRPr sz="1200" b="0" i="0" u="none" strike="noStrike" cap="none">
              <a:solidFill>
                <a:srgbClr val="002060"/>
              </a:solidFill>
              <a:latin typeface="Montserrat SemiBold"/>
              <a:ea typeface="Montserrat SemiBold"/>
              <a:cs typeface="Montserrat SemiBold"/>
              <a:sym typeface="Montserrat SemiBold"/>
            </a:endParaRPr>
          </a:p>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Mặt khác như đã đề cập ở trên</a:t>
            </a:r>
            <a:r>
              <a:rPr lang="vi" sz="1500" b="0" i="0" u="none" strike="noStrike" cap="none">
                <a:solidFill>
                  <a:srgbClr val="434343"/>
                </a:solidFill>
                <a:latin typeface="Montserrat SemiBold"/>
                <a:ea typeface="Montserrat SemiBold"/>
                <a:cs typeface="Montserrat SemiBold"/>
                <a:sym typeface="Montserrat SemiBold"/>
              </a:rPr>
              <a:t> </a:t>
            </a:r>
            <a:r>
              <a:rPr lang="vi" sz="1500" b="0" i="0" u="none" strike="noStrike" cap="none">
                <a:solidFill>
                  <a:srgbClr val="002060"/>
                </a:solidFill>
                <a:latin typeface="Montserrat SemiBold"/>
                <a:ea typeface="Montserrat SemiBold"/>
                <a:cs typeface="Montserrat SemiBold"/>
                <a:sym typeface="Montserrat SemiBold"/>
              </a:rPr>
              <a:t>khi việc cân bằng giữa cuộc sống và công việc không tốt thì sẽ có xu hướng nghỉ việc với tỉ lệ 42% nghỉ việc dù họ không làm việc tăng ca.</a:t>
            </a:r>
            <a:endParaRPr sz="1500" b="0" i="0" u="none" strike="noStrike" cap="none">
              <a:solidFill>
                <a:srgbClr val="002060"/>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27"/>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554" name="Google Shape;554;p27"/>
          <p:cNvPicPr preferRelativeResize="0"/>
          <p:nvPr/>
        </p:nvPicPr>
        <p:blipFill rotWithShape="1">
          <a:blip r:embed="rId4">
            <a:alphaModFix/>
          </a:blip>
          <a:srcRect/>
          <a:stretch/>
        </p:blipFill>
        <p:spPr>
          <a:xfrm>
            <a:off x="817325" y="1531425"/>
            <a:ext cx="6556707" cy="2080650"/>
          </a:xfrm>
          <a:prstGeom prst="rect">
            <a:avLst/>
          </a:prstGeom>
          <a:noFill/>
          <a:ln>
            <a:noFill/>
          </a:ln>
        </p:spPr>
      </p:pic>
      <p:sp>
        <p:nvSpPr>
          <p:cNvPr id="555" name="Google Shape;555;p27"/>
          <p:cNvSpPr txBox="1"/>
          <p:nvPr/>
        </p:nvSpPr>
        <p:spPr>
          <a:xfrm>
            <a:off x="705025" y="670900"/>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Tình trạng hôn nhân</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56" name="Google Shape;556;p27"/>
          <p:cNvSpPr txBox="1"/>
          <p:nvPr/>
        </p:nvSpPr>
        <p:spPr>
          <a:xfrm>
            <a:off x="817325" y="3698375"/>
            <a:ext cx="7417500" cy="105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Thông qua biểu đồ: thì tỷ lệ nghỉ việc chủ yếu ở các nhân viên chưa lập gia đình, giả định được đưa ra là do những nhân viên này không bị áp lực bởi kinh tế gia đình, con,...cũng như mong muốn tìm một cơ hội tốt hơn, lương cao hơn,... với </a:t>
            </a:r>
            <a:r>
              <a:rPr lang="vi" sz="1300" b="0" i="0" u="none" strike="noStrike" cap="none">
                <a:solidFill>
                  <a:srgbClr val="002060"/>
                </a:solidFill>
                <a:latin typeface="Montserrat SemiBold"/>
                <a:ea typeface="Montserrat SemiBold"/>
                <a:cs typeface="Montserrat SemiBold"/>
                <a:sym typeface="Montserrat SemiBold"/>
              </a:rPr>
              <a:t>những nhân viên đã có gia đình và ly hôn thì họ có tỷ lệ rời đi ít hơn </a:t>
            </a:r>
            <a:r>
              <a:rPr lang="vi" sz="1200" b="0" i="0" u="none" strike="noStrike" cap="none">
                <a:solidFill>
                  <a:srgbClr val="434343"/>
                </a:solidFill>
                <a:latin typeface="Montserrat"/>
                <a:ea typeface="Montserrat"/>
                <a:cs typeface="Montserrat"/>
                <a:sym typeface="Montserrat"/>
              </a:rPr>
              <a:t>khi lần lượt là</a:t>
            </a:r>
            <a:r>
              <a:rPr lang="vi" sz="1400" b="0" i="0" u="none" strike="noStrike" cap="none">
                <a:solidFill>
                  <a:srgbClr val="434343"/>
                </a:solidFill>
                <a:latin typeface="Montserrat SemiBold"/>
                <a:ea typeface="Montserrat SemiBold"/>
                <a:cs typeface="Montserrat SemiBold"/>
                <a:sym typeface="Montserrat SemiBold"/>
              </a:rPr>
              <a:t> 14,08% và 11,49%</a:t>
            </a:r>
            <a:endParaRPr sz="1400" b="0" i="0" u="none" strike="noStrike" cap="none">
              <a:solidFill>
                <a:srgbClr val="434343"/>
              </a:solidFill>
              <a:latin typeface="Montserrat SemiBold"/>
              <a:ea typeface="Montserrat SemiBold"/>
              <a:cs typeface="Montserrat SemiBold"/>
              <a:sym typeface="Montserrat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28"/>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562" name="Google Shape;562;p28"/>
          <p:cNvPicPr preferRelativeResize="0"/>
          <p:nvPr/>
        </p:nvPicPr>
        <p:blipFill rotWithShape="1">
          <a:blip r:embed="rId4">
            <a:alphaModFix/>
          </a:blip>
          <a:srcRect/>
          <a:stretch/>
        </p:blipFill>
        <p:spPr>
          <a:xfrm>
            <a:off x="705775" y="1603775"/>
            <a:ext cx="3664501" cy="1757100"/>
          </a:xfrm>
          <a:prstGeom prst="rect">
            <a:avLst/>
          </a:prstGeom>
          <a:noFill/>
          <a:ln>
            <a:noFill/>
          </a:ln>
        </p:spPr>
      </p:pic>
      <p:sp>
        <p:nvSpPr>
          <p:cNvPr id="563" name="Google Shape;563;p28"/>
          <p:cNvSpPr txBox="1"/>
          <p:nvPr/>
        </p:nvSpPr>
        <p:spPr>
          <a:xfrm>
            <a:off x="591975" y="591975"/>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yếu tố trong công việc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64" name="Google Shape;564;p28"/>
          <p:cNvSpPr txBox="1"/>
          <p:nvPr/>
        </p:nvSpPr>
        <p:spPr>
          <a:xfrm>
            <a:off x="591975" y="3360875"/>
            <a:ext cx="3664500" cy="1393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100"/>
              <a:buFont typeface="Arial"/>
              <a:buNone/>
            </a:pPr>
            <a:r>
              <a:rPr lang="vi" sz="1100" b="0" i="0" u="none" strike="noStrike" cap="none">
                <a:solidFill>
                  <a:srgbClr val="434343"/>
                </a:solidFill>
                <a:latin typeface="Montserrat"/>
                <a:ea typeface="Montserrat"/>
                <a:cs typeface="Montserrat"/>
                <a:sym typeface="Montserrat"/>
              </a:rPr>
              <a:t>Đa số tập trung ở độ tuổi 24-37, cấp bậc Entry-level và Intermediate or experienced (senior staff) mức thu nhập cũng ở mức trung bình thấp =&gt; nhóm đưa ra dự như đề cập ở phần mở đầu, </a:t>
            </a:r>
            <a:r>
              <a:rPr lang="vi" sz="1300" b="0" i="0" u="none" strike="noStrike" cap="none">
                <a:solidFill>
                  <a:srgbClr val="002060"/>
                </a:solidFill>
                <a:latin typeface="Montserrat SemiBold"/>
                <a:ea typeface="Montserrat SemiBold"/>
                <a:cs typeface="Montserrat SemiBold"/>
                <a:sym typeface="Montserrat SemiBold"/>
              </a:rPr>
              <a:t>ra đi để tìm cơ hội tốt hơn, lương cao hơn</a:t>
            </a:r>
            <a:endParaRPr sz="1300" b="0" i="0" u="none" strike="noStrike" cap="none">
              <a:solidFill>
                <a:srgbClr val="002060"/>
              </a:solidFill>
              <a:latin typeface="Montserrat SemiBold"/>
              <a:ea typeface="Montserrat SemiBold"/>
              <a:cs typeface="Montserrat SemiBold"/>
              <a:sym typeface="Montserrat SemiBold"/>
            </a:endParaRPr>
          </a:p>
        </p:txBody>
      </p:sp>
      <p:pic>
        <p:nvPicPr>
          <p:cNvPr id="565" name="Google Shape;565;p28"/>
          <p:cNvPicPr preferRelativeResize="0"/>
          <p:nvPr/>
        </p:nvPicPr>
        <p:blipFill rotWithShape="1">
          <a:blip r:embed="rId5">
            <a:alphaModFix/>
          </a:blip>
          <a:srcRect/>
          <a:stretch/>
        </p:blipFill>
        <p:spPr>
          <a:xfrm>
            <a:off x="4503725" y="1603775"/>
            <a:ext cx="4383600" cy="2869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29"/>
          <p:cNvPicPr preferRelativeResize="0"/>
          <p:nvPr/>
        </p:nvPicPr>
        <p:blipFill rotWithShape="1">
          <a:blip r:embed="rId3">
            <a:alphaModFix/>
          </a:blip>
          <a:srcRect/>
          <a:stretch/>
        </p:blipFill>
        <p:spPr>
          <a:xfrm>
            <a:off x="-81225" y="-29600"/>
            <a:ext cx="9225221" cy="5202700"/>
          </a:xfrm>
          <a:prstGeom prst="rect">
            <a:avLst/>
          </a:prstGeom>
          <a:noFill/>
          <a:ln>
            <a:noFill/>
          </a:ln>
        </p:spPr>
      </p:pic>
      <p:sp>
        <p:nvSpPr>
          <p:cNvPr id="571" name="Google Shape;571;p29"/>
          <p:cNvSpPr txBox="1"/>
          <p:nvPr/>
        </p:nvSpPr>
        <p:spPr>
          <a:xfrm>
            <a:off x="5121075" y="1437325"/>
            <a:ext cx="3551700" cy="1803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Xét giá trị tuyệt đối, nhân viên đi công tác ít khi xin nghỉ việc là chủ yếu (60 lao động) và khi xét giá trị phần trăm,</a:t>
            </a:r>
            <a:r>
              <a:rPr lang="vi" sz="1300" b="0" i="0" u="none" strike="noStrike" cap="none">
                <a:solidFill>
                  <a:srgbClr val="434343"/>
                </a:solidFill>
                <a:latin typeface="Montserrat"/>
                <a:ea typeface="Montserrat"/>
                <a:cs typeface="Montserrat"/>
                <a:sym typeface="Montserrat"/>
              </a:rPr>
              <a:t> </a:t>
            </a:r>
            <a:r>
              <a:rPr lang="vi" sz="1500" b="0" i="0" u="none" strike="noStrike" cap="none">
                <a:solidFill>
                  <a:srgbClr val="002060"/>
                </a:solidFill>
                <a:latin typeface="Montserrat SemiBold"/>
                <a:ea typeface="Montserrat SemiBold"/>
                <a:cs typeface="Montserrat SemiBold"/>
                <a:sym typeface="Montserrat SemiBold"/>
              </a:rPr>
              <a:t>nhân viên đi công tác thường xuyên xin nghỉ việc là chủ yếu </a:t>
            </a:r>
            <a:r>
              <a:rPr lang="vi" sz="1200" b="0" i="0" u="none" strike="noStrike" cap="none">
                <a:solidFill>
                  <a:srgbClr val="434343"/>
                </a:solidFill>
                <a:latin typeface="Montserrat"/>
                <a:ea typeface="Montserrat"/>
                <a:cs typeface="Montserrat"/>
                <a:sym typeface="Montserrat"/>
              </a:rPr>
              <a:t>(khoảng 33%). Có vẻ như phần lớn nhân viên không thích thú lắm với việc đi công tác.</a:t>
            </a:r>
            <a:endParaRPr sz="1200" b="0" i="0" u="none" strike="noStrike" cap="none">
              <a:solidFill>
                <a:srgbClr val="434343"/>
              </a:solidFill>
              <a:latin typeface="Montserrat"/>
              <a:ea typeface="Montserrat"/>
              <a:cs typeface="Montserrat"/>
              <a:sym typeface="Montserrat"/>
            </a:endParaRPr>
          </a:p>
        </p:txBody>
      </p:sp>
      <p:sp>
        <p:nvSpPr>
          <p:cNvPr id="572" name="Google Shape;572;p29"/>
          <p:cNvSpPr txBox="1"/>
          <p:nvPr/>
        </p:nvSpPr>
        <p:spPr>
          <a:xfrm>
            <a:off x="551200" y="509475"/>
            <a:ext cx="72867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Công tác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pic>
        <p:nvPicPr>
          <p:cNvPr id="573" name="Google Shape;573;p29"/>
          <p:cNvPicPr preferRelativeResize="0"/>
          <p:nvPr/>
        </p:nvPicPr>
        <p:blipFill rotWithShape="1">
          <a:blip r:embed="rId4">
            <a:alphaModFix/>
          </a:blip>
          <a:srcRect/>
          <a:stretch/>
        </p:blipFill>
        <p:spPr>
          <a:xfrm>
            <a:off x="551200" y="3298669"/>
            <a:ext cx="4381826" cy="1423881"/>
          </a:xfrm>
          <a:prstGeom prst="rect">
            <a:avLst/>
          </a:prstGeom>
          <a:noFill/>
          <a:ln>
            <a:noFill/>
          </a:ln>
        </p:spPr>
      </p:pic>
      <p:pic>
        <p:nvPicPr>
          <p:cNvPr id="574" name="Google Shape;574;p29"/>
          <p:cNvPicPr preferRelativeResize="0"/>
          <p:nvPr/>
        </p:nvPicPr>
        <p:blipFill rotWithShape="1">
          <a:blip r:embed="rId5">
            <a:alphaModFix/>
          </a:blip>
          <a:srcRect/>
          <a:stretch/>
        </p:blipFill>
        <p:spPr>
          <a:xfrm>
            <a:off x="551200" y="1421675"/>
            <a:ext cx="2352076" cy="1958025"/>
          </a:xfrm>
          <a:prstGeom prst="rect">
            <a:avLst/>
          </a:prstGeom>
          <a:noFill/>
          <a:ln>
            <a:noFill/>
          </a:ln>
        </p:spPr>
      </p:pic>
      <p:pic>
        <p:nvPicPr>
          <p:cNvPr id="575" name="Google Shape;575;p29"/>
          <p:cNvPicPr preferRelativeResize="0"/>
          <p:nvPr/>
        </p:nvPicPr>
        <p:blipFill rotWithShape="1">
          <a:blip r:embed="rId6">
            <a:alphaModFix/>
          </a:blip>
          <a:srcRect/>
          <a:stretch/>
        </p:blipFill>
        <p:spPr>
          <a:xfrm>
            <a:off x="2742112" y="1410025"/>
            <a:ext cx="2190912" cy="1857893"/>
          </a:xfrm>
          <a:prstGeom prst="rect">
            <a:avLst/>
          </a:prstGeom>
          <a:noFill/>
          <a:ln>
            <a:noFill/>
          </a:ln>
        </p:spPr>
      </p:pic>
      <p:pic>
        <p:nvPicPr>
          <p:cNvPr id="576" name="Google Shape;576;p29"/>
          <p:cNvPicPr preferRelativeResize="0"/>
          <p:nvPr/>
        </p:nvPicPr>
        <p:blipFill rotWithShape="1">
          <a:blip r:embed="rId7">
            <a:alphaModFix/>
          </a:blip>
          <a:srcRect/>
          <a:stretch/>
        </p:blipFill>
        <p:spPr>
          <a:xfrm>
            <a:off x="6733723" y="3379700"/>
            <a:ext cx="2735125" cy="206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pic>
        <p:nvPicPr>
          <p:cNvPr id="317" name="Google Shape;317;p3"/>
          <p:cNvPicPr preferRelativeResize="0"/>
          <p:nvPr/>
        </p:nvPicPr>
        <p:blipFill rotWithShape="1">
          <a:blip r:embed="rId3">
            <a:alphaModFix/>
          </a:blip>
          <a:srcRect/>
          <a:stretch/>
        </p:blipFill>
        <p:spPr>
          <a:xfrm>
            <a:off x="-46438" y="-32887"/>
            <a:ext cx="9236874" cy="5209275"/>
          </a:xfrm>
          <a:prstGeom prst="rect">
            <a:avLst/>
          </a:prstGeom>
          <a:noFill/>
          <a:ln>
            <a:noFill/>
          </a:ln>
        </p:spPr>
      </p:pic>
      <p:sp>
        <p:nvSpPr>
          <p:cNvPr id="318" name="Google Shape;318;p3"/>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3600"/>
              <a:buNone/>
            </a:pPr>
            <a:endParaRPr/>
          </a:p>
        </p:txBody>
      </p:sp>
      <p:sp>
        <p:nvSpPr>
          <p:cNvPr id="319" name="Google Shape;319;p3"/>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600"/>
              <a:buNone/>
            </a:pPr>
            <a:endParaRPr/>
          </a:p>
        </p:txBody>
      </p:sp>
      <p:sp>
        <p:nvSpPr>
          <p:cNvPr id="320" name="Google Shape;320;p3"/>
          <p:cNvSpPr txBox="1"/>
          <p:nvPr/>
        </p:nvSpPr>
        <p:spPr>
          <a:xfrm>
            <a:off x="1346700" y="1537625"/>
            <a:ext cx="6603000" cy="2124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vi" sz="1400" b="0" i="0" u="none" strike="noStrike" cap="none" dirty="0">
                <a:solidFill>
                  <a:srgbClr val="002060"/>
                </a:solidFill>
                <a:latin typeface="Montserrat Medium"/>
                <a:ea typeface="Montserrat Medium"/>
                <a:cs typeface="Montserrat Medium"/>
                <a:sym typeface="Montserrat Medium"/>
              </a:rPr>
              <a:t>Tỷ lệ nhảy việc, nghỉ việc trên thị trường lao động hiện nay khiến doanh nghiệp đau đầu, còn nhân sự thì lại không tìm được việc phù hợp. </a:t>
            </a:r>
            <a:r>
              <a:rPr lang="vi" sz="1800" b="0" i="0" u="none" strike="noStrike" cap="none" dirty="0">
                <a:solidFill>
                  <a:srgbClr val="FB0769"/>
                </a:solidFill>
                <a:latin typeface="Montserrat SemiBold"/>
                <a:ea typeface="Montserrat SemiBold"/>
                <a:cs typeface="Montserrat SemiBold"/>
                <a:sym typeface="Montserrat SemiBold"/>
              </a:rPr>
              <a:t>Vậy, yếu tố nào khiến một trong hai không thể giữ chân bên còn lại? </a:t>
            </a:r>
            <a:r>
              <a:rPr lang="vi" sz="1350" b="0" i="0" u="none" strike="noStrike" cap="none" dirty="0">
                <a:solidFill>
                  <a:srgbClr val="002060"/>
                </a:solidFill>
                <a:highlight>
                  <a:srgbClr val="FFFFFF"/>
                </a:highlight>
                <a:latin typeface="Montserrat Medium"/>
                <a:ea typeface="Montserrat Medium"/>
                <a:cs typeface="Montserrat Medium"/>
                <a:sym typeface="Montserrat Medium"/>
              </a:rPr>
              <a:t>Có rất ít người bắt đầu và kết thúc sự nghiệp hay công việc của mình ở duy nhất 1 công ty. Phần lớn mọi người đều thay đổi nơi làm việc của mình sau một khoảng thời gian gắn bó với doanh nghiệp. </a:t>
            </a:r>
            <a:r>
              <a:rPr lang="vi" sz="1750" b="0" i="0" u="none" strike="noStrike" cap="none" dirty="0">
                <a:solidFill>
                  <a:srgbClr val="FB0769"/>
                </a:solidFill>
                <a:highlight>
                  <a:srgbClr val="FFFFFF"/>
                </a:highlight>
                <a:latin typeface="Montserrat SemiBold"/>
                <a:ea typeface="Montserrat SemiBold"/>
                <a:cs typeface="Montserrat SemiBold"/>
                <a:sym typeface="Montserrat SemiBold"/>
              </a:rPr>
              <a:t>Liệu họ đang mong muốn tìm kiếm cơ hội thăng tiến mới hay do áp lực từ phía chủ doanh nghiệp?</a:t>
            </a:r>
            <a:r>
              <a:rPr lang="vi" sz="1150" b="0" i="0" u="none" strike="noStrike" cap="none" dirty="0">
                <a:solidFill>
                  <a:srgbClr val="434343"/>
                </a:solidFill>
                <a:highlight>
                  <a:srgbClr val="FFFFFF"/>
                </a:highlight>
                <a:latin typeface="Montserrat"/>
                <a:ea typeface="Montserrat"/>
                <a:cs typeface="Montserrat"/>
                <a:sym typeface="Montserrat"/>
              </a:rPr>
              <a:t> </a:t>
            </a:r>
            <a:endParaRPr sz="1400" b="0" i="0" u="none" strike="noStrike" cap="none" dirty="0">
              <a:solidFill>
                <a:srgbClr val="666666"/>
              </a:solidFill>
              <a:latin typeface="Montserrat"/>
              <a:ea typeface="Montserrat"/>
              <a:cs typeface="Montserrat"/>
              <a:sym typeface="Montserrat"/>
            </a:endParaRPr>
          </a:p>
        </p:txBody>
      </p:sp>
      <p:sp>
        <p:nvSpPr>
          <p:cNvPr id="321" name="Google Shape;321;p3"/>
          <p:cNvSpPr txBox="1"/>
          <p:nvPr/>
        </p:nvSpPr>
        <p:spPr>
          <a:xfrm>
            <a:off x="484000" y="1331325"/>
            <a:ext cx="1223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7200" b="0" i="0" u="none" strike="noStrike" cap="none">
              <a:solidFill>
                <a:srgbClr val="300060"/>
              </a:solidFill>
              <a:latin typeface="Krona One"/>
              <a:ea typeface="Krona One"/>
              <a:cs typeface="Krona One"/>
              <a:sym typeface="Krona One"/>
            </a:endParaRPr>
          </a:p>
        </p:txBody>
      </p:sp>
      <p:sp>
        <p:nvSpPr>
          <p:cNvPr id="322" name="Google Shape;322;p3"/>
          <p:cNvSpPr txBox="1"/>
          <p:nvPr/>
        </p:nvSpPr>
        <p:spPr>
          <a:xfrm>
            <a:off x="7924125" y="3147450"/>
            <a:ext cx="3000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1400" b="0" i="0" u="none" strike="noStrike" cap="none">
              <a:solidFill>
                <a:srgbClr val="300060"/>
              </a:solidFill>
              <a:latin typeface="Arial"/>
              <a:ea typeface="Arial"/>
              <a:cs typeface="Arial"/>
              <a:sym typeface="Arial"/>
            </a:endParaRPr>
          </a:p>
        </p:txBody>
      </p:sp>
      <p:pic>
        <p:nvPicPr>
          <p:cNvPr id="323" name="Google Shape;323;p3"/>
          <p:cNvPicPr preferRelativeResize="0"/>
          <p:nvPr/>
        </p:nvPicPr>
        <p:blipFill rotWithShape="1">
          <a:blip r:embed="rId4">
            <a:alphaModFix/>
          </a:blip>
          <a:srcRect/>
          <a:stretch/>
        </p:blipFill>
        <p:spPr>
          <a:xfrm>
            <a:off x="-3003740" y="2094300"/>
            <a:ext cx="6912480" cy="5143501"/>
          </a:xfrm>
          <a:prstGeom prst="rect">
            <a:avLst/>
          </a:prstGeom>
          <a:noFill/>
          <a:ln>
            <a:noFill/>
          </a:ln>
        </p:spPr>
      </p:pic>
      <p:pic>
        <p:nvPicPr>
          <p:cNvPr id="324" name="Google Shape;324;p3"/>
          <p:cNvPicPr preferRelativeResize="0"/>
          <p:nvPr/>
        </p:nvPicPr>
        <p:blipFill rotWithShape="1">
          <a:blip r:embed="rId5">
            <a:alphaModFix/>
          </a:blip>
          <a:srcRect/>
          <a:stretch/>
        </p:blipFill>
        <p:spPr>
          <a:xfrm>
            <a:off x="7741138" y="2855725"/>
            <a:ext cx="1876425" cy="1876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30"/>
          <p:cNvPicPr preferRelativeResize="0"/>
          <p:nvPr/>
        </p:nvPicPr>
        <p:blipFill rotWithShape="1">
          <a:blip r:embed="rId3">
            <a:alphaModFix/>
          </a:blip>
          <a:srcRect/>
          <a:stretch/>
        </p:blipFill>
        <p:spPr>
          <a:xfrm>
            <a:off x="-40750" y="-59200"/>
            <a:ext cx="9225221" cy="5202700"/>
          </a:xfrm>
          <a:prstGeom prst="rect">
            <a:avLst/>
          </a:prstGeom>
          <a:noFill/>
          <a:ln>
            <a:noFill/>
          </a:ln>
        </p:spPr>
      </p:pic>
      <p:sp>
        <p:nvSpPr>
          <p:cNvPr id="582" name="Google Shape;582;p30"/>
          <p:cNvSpPr txBox="1"/>
          <p:nvPr/>
        </p:nvSpPr>
        <p:spPr>
          <a:xfrm>
            <a:off x="633400" y="516375"/>
            <a:ext cx="90810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vi" sz="2100" b="1" i="0" u="none" strike="noStrike" cap="none">
                <a:solidFill>
                  <a:schemeClr val="lt1"/>
                </a:solidFill>
                <a:highlight>
                  <a:srgbClr val="FB0769"/>
                </a:highlight>
                <a:latin typeface="Montserrat"/>
                <a:ea typeface="Montserrat"/>
                <a:cs typeface="Montserrat"/>
                <a:sym typeface="Montserrat"/>
              </a:rPr>
              <a:t>Các yếu tố trong công việc</a:t>
            </a:r>
            <a:endParaRPr sz="2100" b="1" i="0" u="none" strike="noStrike" cap="none">
              <a:solidFill>
                <a:srgbClr val="30006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vi" sz="1800" b="1" i="0" u="none" strike="noStrike" cap="none">
                <a:solidFill>
                  <a:srgbClr val="002060"/>
                </a:solidFill>
                <a:latin typeface="Montserrat"/>
                <a:ea typeface="Montserrat"/>
                <a:cs typeface="Montserrat"/>
                <a:sym typeface="Montserrat"/>
              </a:rPr>
              <a:t>tác động như thế nào đến </a:t>
            </a:r>
            <a:r>
              <a:rPr lang="vi" sz="2100" b="1" i="0" u="none" strike="noStrike" cap="none">
                <a:solidFill>
                  <a:srgbClr val="FB0769"/>
                </a:solidFill>
                <a:highlight>
                  <a:schemeClr val="lt1"/>
                </a:highlight>
                <a:latin typeface="Montserrat"/>
                <a:ea typeface="Montserrat"/>
                <a:cs typeface="Montserrat"/>
                <a:sym typeface="Montserrat"/>
              </a:rPr>
              <a:t>sự nghỉ việc</a:t>
            </a:r>
            <a:r>
              <a:rPr lang="vi" sz="1800" b="1" i="0" u="none" strike="noStrike" cap="none">
                <a:solidFill>
                  <a:srgbClr val="002060"/>
                </a:solidFill>
                <a:highlight>
                  <a:schemeClr val="lt1"/>
                </a:highlight>
                <a:latin typeface="Montserrat"/>
                <a:ea typeface="Montserrat"/>
                <a:cs typeface="Montserrat"/>
                <a:sym typeface="Montserrat"/>
              </a:rPr>
              <a:t> của nhân viên?</a:t>
            </a:r>
            <a:endParaRPr sz="1400" b="0" i="0" u="none" strike="noStrike" cap="none">
              <a:solidFill>
                <a:srgbClr val="000000"/>
              </a:solidFill>
              <a:latin typeface="Arial"/>
              <a:ea typeface="Arial"/>
              <a:cs typeface="Arial"/>
              <a:sym typeface="Arial"/>
            </a:endParaRPr>
          </a:p>
        </p:txBody>
      </p:sp>
      <p:sp>
        <p:nvSpPr>
          <p:cNvPr id="583" name="Google Shape;583;p30"/>
          <p:cNvSpPr txBox="1"/>
          <p:nvPr/>
        </p:nvSpPr>
        <p:spPr>
          <a:xfrm>
            <a:off x="5459225" y="1501200"/>
            <a:ext cx="3454500" cy="2529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120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Với sự hài lòng trong công việc ngày càng tăng, tỷ lệ nghỉ việc càng giảm. </a:t>
            </a:r>
            <a:r>
              <a:rPr lang="vi" sz="1300" b="0" i="0" u="none" strike="noStrike" cap="none">
                <a:solidFill>
                  <a:srgbClr val="002060"/>
                </a:solidFill>
                <a:latin typeface="Montserrat SemiBold"/>
                <a:ea typeface="Montserrat SemiBold"/>
                <a:cs typeface="Montserrat SemiBold"/>
                <a:sym typeface="Montserrat SemiBold"/>
              </a:rPr>
              <a:t>Tỷ lệ nghỉ việc cao nhất mức Low cao 26,7 % </a:t>
            </a:r>
            <a:r>
              <a:rPr lang="vi" sz="1200" b="0" i="0" u="none" strike="noStrike" cap="none">
                <a:solidFill>
                  <a:srgbClr val="434343"/>
                </a:solidFill>
                <a:latin typeface="Montserrat"/>
                <a:ea typeface="Montserrat"/>
                <a:cs typeface="Montserrat"/>
                <a:sym typeface="Montserrat"/>
              </a:rPr>
              <a:t>. Dường như ngoài các yếu tố như phải thường xuyên đi công tác cũng như làm việc tăng ca thì việc nhân viên cảm thấy không thoải mái với công việc hiện tại cũng có thể xuất phát từ việc không có mối quan hệ tốt với đồng nghiệp hoặc quản lý (đã được đưa ra ở mục môi trường làm việc).</a:t>
            </a:r>
            <a:endParaRPr sz="1200" b="0" i="0" u="none" strike="noStrike" cap="none">
              <a:solidFill>
                <a:srgbClr val="434343"/>
              </a:solidFill>
              <a:latin typeface="Montserrat"/>
              <a:ea typeface="Montserrat"/>
              <a:cs typeface="Montserrat"/>
              <a:sym typeface="Montserrat"/>
            </a:endParaRPr>
          </a:p>
        </p:txBody>
      </p:sp>
      <p:pic>
        <p:nvPicPr>
          <p:cNvPr id="584" name="Google Shape;584;p30"/>
          <p:cNvPicPr preferRelativeResize="0"/>
          <p:nvPr/>
        </p:nvPicPr>
        <p:blipFill rotWithShape="1">
          <a:blip r:embed="rId4">
            <a:alphaModFix/>
          </a:blip>
          <a:srcRect/>
          <a:stretch/>
        </p:blipFill>
        <p:spPr>
          <a:xfrm>
            <a:off x="710375" y="3222888"/>
            <a:ext cx="4591374" cy="1276012"/>
          </a:xfrm>
          <a:prstGeom prst="rect">
            <a:avLst/>
          </a:prstGeom>
          <a:noFill/>
          <a:ln>
            <a:noFill/>
          </a:ln>
        </p:spPr>
      </p:pic>
      <p:pic>
        <p:nvPicPr>
          <p:cNvPr id="585" name="Google Shape;585;p30"/>
          <p:cNvPicPr preferRelativeResize="0"/>
          <p:nvPr/>
        </p:nvPicPr>
        <p:blipFill rotWithShape="1">
          <a:blip r:embed="rId5">
            <a:alphaModFix/>
          </a:blip>
          <a:srcRect/>
          <a:stretch/>
        </p:blipFill>
        <p:spPr>
          <a:xfrm>
            <a:off x="710375" y="1501200"/>
            <a:ext cx="4504003" cy="1622867"/>
          </a:xfrm>
          <a:prstGeom prst="rect">
            <a:avLst/>
          </a:prstGeom>
          <a:noFill/>
          <a:ln>
            <a:noFill/>
          </a:ln>
        </p:spPr>
      </p:pic>
      <p:pic>
        <p:nvPicPr>
          <p:cNvPr id="586" name="Google Shape;586;p30"/>
          <p:cNvPicPr preferRelativeResize="0"/>
          <p:nvPr/>
        </p:nvPicPr>
        <p:blipFill rotWithShape="1">
          <a:blip r:embed="rId6">
            <a:alphaModFix/>
          </a:blip>
          <a:srcRect/>
          <a:stretch/>
        </p:blipFill>
        <p:spPr>
          <a:xfrm>
            <a:off x="7151713" y="3594325"/>
            <a:ext cx="2733675"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31"/>
          <p:cNvPicPr preferRelativeResize="0"/>
          <p:nvPr/>
        </p:nvPicPr>
        <p:blipFill rotWithShape="1">
          <a:blip r:embed="rId3">
            <a:alphaModFix/>
          </a:blip>
          <a:srcRect/>
          <a:stretch/>
        </p:blipFill>
        <p:spPr>
          <a:xfrm>
            <a:off x="-40750" y="0"/>
            <a:ext cx="9249050" cy="5216150"/>
          </a:xfrm>
          <a:prstGeom prst="rect">
            <a:avLst/>
          </a:prstGeom>
          <a:noFill/>
          <a:ln>
            <a:noFill/>
          </a:ln>
        </p:spPr>
      </p:pic>
      <p:sp>
        <p:nvSpPr>
          <p:cNvPr id="592" name="Google Shape;592;p31"/>
          <p:cNvSpPr txBox="1"/>
          <p:nvPr/>
        </p:nvSpPr>
        <p:spPr>
          <a:xfrm>
            <a:off x="1065625" y="1935675"/>
            <a:ext cx="7195500" cy="1938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vi" sz="1300" b="0" i="0" u="none" strike="noStrike" cap="none">
                <a:solidFill>
                  <a:srgbClr val="FB0769"/>
                </a:solidFill>
                <a:latin typeface="Montserrat SemiBold"/>
                <a:ea typeface="Montserrat SemiBold"/>
                <a:cs typeface="Montserrat SemiBold"/>
                <a:sym typeface="Montserrat SemiBold"/>
              </a:rPr>
              <a:t>Thu nhập hàng tháng</a:t>
            </a:r>
            <a:r>
              <a:rPr lang="vi" sz="1300" b="0" i="0" u="none" strike="noStrike" cap="none">
                <a:solidFill>
                  <a:srgbClr val="434343"/>
                </a:solidFill>
                <a:latin typeface="Montserrat"/>
                <a:ea typeface="Montserrat"/>
                <a:cs typeface="Montserrat"/>
                <a:sym typeface="Montserrat"/>
              </a:rPr>
              <a:t> </a:t>
            </a:r>
            <a:r>
              <a:rPr lang="vi" sz="1300" b="0" i="0" u="none" strike="noStrike" cap="none">
                <a:solidFill>
                  <a:srgbClr val="434343"/>
                </a:solidFill>
                <a:latin typeface="Montserrat Medium"/>
                <a:ea typeface="Montserrat Medium"/>
                <a:cs typeface="Montserrat Medium"/>
                <a:sym typeface="Montserrat Medium"/>
              </a:rPr>
              <a:t>là một trong những yếu tố khiến cho nhân viên nghỉ việc và phần lớn nhân viên sau khi thăng chức có xu hướng nghỉ ngay lập tức. Các doanh nghiệp nên </a:t>
            </a:r>
            <a:r>
              <a:rPr lang="vi" sz="1500" b="0" i="0" u="none" strike="noStrike" cap="none">
                <a:solidFill>
                  <a:srgbClr val="002060"/>
                </a:solidFill>
                <a:latin typeface="Montserrat SemiBold"/>
                <a:ea typeface="Montserrat SemiBold"/>
                <a:cs typeface="Montserrat SemiBold"/>
                <a:sym typeface="Montserrat SemiBold"/>
              </a:rPr>
              <a:t>điều chỉnh mức lương, phần trăm tăng lương và các chính sách đãi ngộ phù hợp</a:t>
            </a:r>
            <a:r>
              <a:rPr lang="vi" sz="1300" b="0" i="0" u="none" strike="noStrike" cap="none">
                <a:solidFill>
                  <a:schemeClr val="dk1"/>
                </a:solidFill>
                <a:latin typeface="Montserrat"/>
                <a:ea typeface="Montserrat"/>
                <a:cs typeface="Montserrat"/>
                <a:sym typeface="Montserrat"/>
              </a:rPr>
              <a:t> </a:t>
            </a:r>
            <a:r>
              <a:rPr lang="vi" sz="1300" b="0" i="0" u="none" strike="noStrike" cap="none">
                <a:solidFill>
                  <a:srgbClr val="434343"/>
                </a:solidFill>
                <a:latin typeface="Montserrat Medium"/>
                <a:ea typeface="Montserrat Medium"/>
                <a:cs typeface="Montserrat Medium"/>
                <a:sym typeface="Montserrat Medium"/>
              </a:rPr>
              <a:t>để giữ chân nhân viên. </a:t>
            </a:r>
            <a:endParaRPr sz="1300" b="0" i="0" u="none" strike="noStrike" cap="none">
              <a:solidFill>
                <a:srgbClr val="434343"/>
              </a:solidFill>
              <a:latin typeface="Montserrat Medium"/>
              <a:ea typeface="Montserrat Medium"/>
              <a:cs typeface="Montserrat Medium"/>
              <a:sym typeface="Montserrat Medium"/>
            </a:endParaRPr>
          </a:p>
          <a:p>
            <a:pPr marL="0" marR="0" lvl="0" indent="0" algn="just" rtl="0">
              <a:lnSpc>
                <a:spcPct val="115000"/>
              </a:lnSpc>
              <a:spcBef>
                <a:spcPts val="0"/>
              </a:spcBef>
              <a:spcAft>
                <a:spcPts val="0"/>
              </a:spcAft>
              <a:buClr>
                <a:srgbClr val="000000"/>
              </a:buClr>
              <a:buSzPts val="1300"/>
              <a:buFont typeface="Arial"/>
              <a:buNone/>
            </a:pPr>
            <a:r>
              <a:rPr lang="vi" sz="1300" b="0" i="0" u="none" strike="noStrike" cap="none">
                <a:solidFill>
                  <a:srgbClr val="434343"/>
                </a:solidFill>
                <a:latin typeface="Montserrat Medium"/>
                <a:ea typeface="Montserrat Medium"/>
                <a:cs typeface="Montserrat Medium"/>
                <a:sym typeface="Montserrat Medium"/>
              </a:rPr>
              <a:t>Bên cạnh đó, doanh nghiệp nên hỗ trợ nhân viên về </a:t>
            </a:r>
            <a:r>
              <a:rPr lang="vi" sz="1300" b="1" i="0" u="none" strike="noStrike" cap="none">
                <a:solidFill>
                  <a:srgbClr val="FB0769"/>
                </a:solidFill>
                <a:latin typeface="Montserrat"/>
                <a:ea typeface="Montserrat"/>
                <a:cs typeface="Montserrat"/>
                <a:sym typeface="Montserrat"/>
              </a:rPr>
              <a:t>mặt tinh thần</a:t>
            </a:r>
            <a:r>
              <a:rPr lang="vi" sz="1300" b="0" i="0" u="none" strike="noStrike" cap="none">
                <a:solidFill>
                  <a:srgbClr val="434343"/>
                </a:solidFill>
                <a:latin typeface="Montserrat Medium"/>
                <a:ea typeface="Montserrat Medium"/>
                <a:cs typeface="Montserrat Medium"/>
                <a:sym typeface="Montserrat Medium"/>
              </a:rPr>
              <a:t> bằng cách </a:t>
            </a:r>
            <a:r>
              <a:rPr lang="vi" sz="1500" b="0" i="0" u="none" strike="noStrike" cap="none">
                <a:solidFill>
                  <a:srgbClr val="002060"/>
                </a:solidFill>
                <a:latin typeface="Montserrat SemiBold"/>
                <a:ea typeface="Montserrat SemiBold"/>
                <a:cs typeface="Montserrat SemiBold"/>
                <a:sym typeface="Montserrat SemiBold"/>
              </a:rPr>
              <a:t>tạo môi trường làm việc tích cực, cải thiện giao tiếp nội bộ và triển khai thăm dò ý kiến</a:t>
            </a:r>
            <a:r>
              <a:rPr lang="vi" sz="1300" b="0" i="0" u="none" strike="noStrike" cap="none">
                <a:solidFill>
                  <a:srgbClr val="434343"/>
                </a:solidFill>
                <a:latin typeface="Montserrat Medium"/>
                <a:ea typeface="Montserrat Medium"/>
                <a:cs typeface="Montserrat Medium"/>
                <a:sym typeface="Montserrat Medium"/>
              </a:rPr>
              <a:t> để hiểu được nhu cầu của nhân viên và đáp ứng kỳ vọng của họ. </a:t>
            </a:r>
            <a:endParaRPr sz="1400" b="0" i="0" u="none" strike="noStrike" cap="none">
              <a:solidFill>
                <a:srgbClr val="000000"/>
              </a:solidFill>
              <a:latin typeface="Arial"/>
              <a:ea typeface="Arial"/>
              <a:cs typeface="Arial"/>
              <a:sym typeface="Arial"/>
            </a:endParaRPr>
          </a:p>
        </p:txBody>
      </p:sp>
      <p:sp>
        <p:nvSpPr>
          <p:cNvPr id="593" name="Google Shape;593;p31"/>
          <p:cNvSpPr txBox="1"/>
          <p:nvPr/>
        </p:nvSpPr>
        <p:spPr>
          <a:xfrm>
            <a:off x="2996725" y="991475"/>
            <a:ext cx="4122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vi" sz="2400" b="1" i="0" u="none" strike="noStrike" cap="none">
                <a:solidFill>
                  <a:srgbClr val="FB0769"/>
                </a:solidFill>
                <a:latin typeface="Montserrat"/>
                <a:ea typeface="Montserrat"/>
                <a:cs typeface="Montserrat"/>
                <a:sym typeface="Montserrat"/>
              </a:rPr>
              <a:t>ĐỀ XUẤT GIẢI PHÁP</a:t>
            </a:r>
            <a:endParaRPr sz="1700" b="1" i="0" u="none" strike="noStrike" cap="none">
              <a:solidFill>
                <a:srgbClr val="FB0769"/>
              </a:solidFill>
              <a:latin typeface="Montserrat"/>
              <a:ea typeface="Montserrat"/>
              <a:cs typeface="Montserrat"/>
              <a:sym typeface="Montserrat"/>
            </a:endParaRPr>
          </a:p>
        </p:txBody>
      </p:sp>
      <p:sp>
        <p:nvSpPr>
          <p:cNvPr id="594" name="Google Shape;594;p31"/>
          <p:cNvSpPr txBox="1"/>
          <p:nvPr/>
        </p:nvSpPr>
        <p:spPr>
          <a:xfrm>
            <a:off x="484000" y="1331325"/>
            <a:ext cx="1223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7200" b="0" i="0" u="none" strike="noStrike" cap="none">
              <a:solidFill>
                <a:srgbClr val="300060"/>
              </a:solidFill>
              <a:latin typeface="Krona One"/>
              <a:ea typeface="Krona One"/>
              <a:cs typeface="Krona One"/>
              <a:sym typeface="Krona One"/>
            </a:endParaRPr>
          </a:p>
        </p:txBody>
      </p:sp>
      <p:sp>
        <p:nvSpPr>
          <p:cNvPr id="595" name="Google Shape;595;p31"/>
          <p:cNvSpPr txBox="1"/>
          <p:nvPr/>
        </p:nvSpPr>
        <p:spPr>
          <a:xfrm>
            <a:off x="7946900" y="4203275"/>
            <a:ext cx="3000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vi" sz="7200" b="0" i="0" u="none" strike="noStrike" cap="none">
                <a:solidFill>
                  <a:srgbClr val="300060"/>
                </a:solidFill>
                <a:latin typeface="Krona One"/>
                <a:ea typeface="Krona One"/>
                <a:cs typeface="Krona One"/>
                <a:sym typeface="Krona One"/>
              </a:rPr>
              <a:t>”</a:t>
            </a:r>
            <a:endParaRPr sz="1400" b="0" i="0" u="none" strike="noStrike" cap="none">
              <a:solidFill>
                <a:srgbClr val="300060"/>
              </a:solidFill>
              <a:latin typeface="Arial"/>
              <a:ea typeface="Arial"/>
              <a:cs typeface="Arial"/>
              <a:sym typeface="Arial"/>
            </a:endParaRPr>
          </a:p>
        </p:txBody>
      </p:sp>
      <p:pic>
        <p:nvPicPr>
          <p:cNvPr id="596" name="Google Shape;596;p31"/>
          <p:cNvPicPr preferRelativeResize="0"/>
          <p:nvPr/>
        </p:nvPicPr>
        <p:blipFill rotWithShape="1">
          <a:blip r:embed="rId4">
            <a:alphaModFix/>
          </a:blip>
          <a:srcRect/>
          <a:stretch/>
        </p:blipFill>
        <p:spPr>
          <a:xfrm>
            <a:off x="-3319465" y="1870675"/>
            <a:ext cx="6912480" cy="5143501"/>
          </a:xfrm>
          <a:prstGeom prst="rect">
            <a:avLst/>
          </a:prstGeom>
          <a:noFill/>
          <a:ln>
            <a:noFill/>
          </a:ln>
        </p:spPr>
      </p:pic>
      <p:pic>
        <p:nvPicPr>
          <p:cNvPr id="597" name="Google Shape;597;p31"/>
          <p:cNvPicPr preferRelativeResize="0"/>
          <p:nvPr/>
        </p:nvPicPr>
        <p:blipFill rotWithShape="1">
          <a:blip r:embed="rId5">
            <a:alphaModFix/>
          </a:blip>
          <a:srcRect/>
          <a:stretch/>
        </p:blipFill>
        <p:spPr>
          <a:xfrm>
            <a:off x="7946888" y="2326850"/>
            <a:ext cx="1876425" cy="1876425"/>
          </a:xfrm>
          <a:prstGeom prst="rect">
            <a:avLst/>
          </a:prstGeom>
          <a:noFill/>
          <a:ln>
            <a:noFill/>
          </a:ln>
        </p:spPr>
      </p:pic>
      <p:pic>
        <p:nvPicPr>
          <p:cNvPr id="598" name="Google Shape;598;p31"/>
          <p:cNvPicPr preferRelativeResize="0"/>
          <p:nvPr/>
        </p:nvPicPr>
        <p:blipFill rotWithShape="1">
          <a:blip r:embed="rId6">
            <a:alphaModFix/>
          </a:blip>
          <a:srcRect/>
          <a:stretch/>
        </p:blipFill>
        <p:spPr>
          <a:xfrm>
            <a:off x="263038" y="-872525"/>
            <a:ext cx="2733675"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32"/>
          <p:cNvPicPr preferRelativeResize="0"/>
          <p:nvPr/>
        </p:nvPicPr>
        <p:blipFill rotWithShape="1">
          <a:blip r:embed="rId3">
            <a:alphaModFix/>
          </a:blip>
          <a:srcRect/>
          <a:stretch/>
        </p:blipFill>
        <p:spPr>
          <a:xfrm>
            <a:off x="-248038" y="-146587"/>
            <a:ext cx="9640074" cy="5436675"/>
          </a:xfrm>
          <a:prstGeom prst="rect">
            <a:avLst/>
          </a:prstGeom>
          <a:noFill/>
          <a:ln>
            <a:noFill/>
          </a:ln>
        </p:spPr>
      </p:pic>
      <p:sp>
        <p:nvSpPr>
          <p:cNvPr id="604" name="Google Shape;604;p32"/>
          <p:cNvSpPr txBox="1"/>
          <p:nvPr/>
        </p:nvSpPr>
        <p:spPr>
          <a:xfrm>
            <a:off x="2696675" y="1841675"/>
            <a:ext cx="5248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vi" sz="4500" b="1" i="0" u="none" strike="noStrike" cap="none">
                <a:solidFill>
                  <a:srgbClr val="300060"/>
                </a:solidFill>
                <a:latin typeface="Montserrat"/>
                <a:ea typeface="Montserrat"/>
                <a:cs typeface="Montserrat"/>
                <a:sym typeface="Montserrat"/>
              </a:rPr>
              <a:t>THANK YOU</a:t>
            </a:r>
            <a:endParaRPr sz="4500" b="1" i="0" u="none" strike="noStrike" cap="none">
              <a:solidFill>
                <a:srgbClr val="300060"/>
              </a:solidFill>
              <a:latin typeface="Montserrat"/>
              <a:ea typeface="Montserrat"/>
              <a:cs typeface="Montserrat"/>
              <a:sym typeface="Montserrat"/>
            </a:endParaRPr>
          </a:p>
        </p:txBody>
      </p:sp>
      <p:pic>
        <p:nvPicPr>
          <p:cNvPr id="605" name="Google Shape;605;p32"/>
          <p:cNvPicPr preferRelativeResize="0"/>
          <p:nvPr/>
        </p:nvPicPr>
        <p:blipFill rotWithShape="1">
          <a:blip r:embed="rId4">
            <a:alphaModFix/>
          </a:blip>
          <a:srcRect/>
          <a:stretch/>
        </p:blipFill>
        <p:spPr>
          <a:xfrm>
            <a:off x="5986100" y="1420725"/>
            <a:ext cx="5143501" cy="5143501"/>
          </a:xfrm>
          <a:prstGeom prst="rect">
            <a:avLst/>
          </a:prstGeom>
          <a:noFill/>
          <a:ln>
            <a:noFill/>
          </a:ln>
        </p:spPr>
      </p:pic>
      <p:pic>
        <p:nvPicPr>
          <p:cNvPr id="606" name="Google Shape;606;p32"/>
          <p:cNvPicPr preferRelativeResize="0"/>
          <p:nvPr/>
        </p:nvPicPr>
        <p:blipFill rotWithShape="1">
          <a:blip r:embed="rId5">
            <a:alphaModFix/>
          </a:blip>
          <a:srcRect/>
          <a:stretch/>
        </p:blipFill>
        <p:spPr>
          <a:xfrm>
            <a:off x="-1879443" y="-1439325"/>
            <a:ext cx="4472937" cy="5143501"/>
          </a:xfrm>
          <a:prstGeom prst="rect">
            <a:avLst/>
          </a:prstGeom>
          <a:noFill/>
          <a:ln>
            <a:noFill/>
          </a:ln>
        </p:spPr>
      </p:pic>
      <p:pic>
        <p:nvPicPr>
          <p:cNvPr id="607" name="Google Shape;607;p32"/>
          <p:cNvPicPr preferRelativeResize="0"/>
          <p:nvPr/>
        </p:nvPicPr>
        <p:blipFill rotWithShape="1">
          <a:blip r:embed="rId6">
            <a:alphaModFix/>
          </a:blip>
          <a:srcRect/>
          <a:stretch/>
        </p:blipFill>
        <p:spPr>
          <a:xfrm>
            <a:off x="2058372" y="2718872"/>
            <a:ext cx="877200" cy="877200"/>
          </a:xfrm>
          <a:prstGeom prst="rect">
            <a:avLst/>
          </a:prstGeom>
          <a:noFill/>
          <a:ln>
            <a:noFill/>
          </a:ln>
        </p:spPr>
      </p:pic>
      <p:pic>
        <p:nvPicPr>
          <p:cNvPr id="608" name="Google Shape;608;p32"/>
          <p:cNvPicPr preferRelativeResize="0"/>
          <p:nvPr/>
        </p:nvPicPr>
        <p:blipFill rotWithShape="1">
          <a:blip r:embed="rId6">
            <a:alphaModFix/>
          </a:blip>
          <a:srcRect/>
          <a:stretch/>
        </p:blipFill>
        <p:spPr>
          <a:xfrm>
            <a:off x="6065088" y="815613"/>
            <a:ext cx="1133475" cy="113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Google Shape;329;p4"/>
          <p:cNvPicPr preferRelativeResize="0"/>
          <p:nvPr/>
        </p:nvPicPr>
        <p:blipFill rotWithShape="1">
          <a:blip r:embed="rId3">
            <a:alphaModFix/>
          </a:blip>
          <a:srcRect/>
          <a:stretch/>
        </p:blipFill>
        <p:spPr>
          <a:xfrm>
            <a:off x="-46438" y="-32887"/>
            <a:ext cx="9236874" cy="5209275"/>
          </a:xfrm>
          <a:prstGeom prst="rect">
            <a:avLst/>
          </a:prstGeom>
          <a:noFill/>
          <a:ln>
            <a:noFill/>
          </a:ln>
        </p:spPr>
      </p:pic>
      <p:sp>
        <p:nvSpPr>
          <p:cNvPr id="330" name="Google Shape;330;p4"/>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600"/>
              <a:buNone/>
            </a:pPr>
            <a:endParaRPr/>
          </a:p>
        </p:txBody>
      </p:sp>
      <p:sp>
        <p:nvSpPr>
          <p:cNvPr id="331" name="Google Shape;331;p4"/>
          <p:cNvSpPr txBox="1"/>
          <p:nvPr/>
        </p:nvSpPr>
        <p:spPr>
          <a:xfrm>
            <a:off x="986600" y="3342200"/>
            <a:ext cx="768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vi" sz="1200" b="0" i="0" u="none" strike="noStrike" cap="none">
                <a:solidFill>
                  <a:srgbClr val="002060"/>
                </a:solidFill>
                <a:latin typeface="Montserrat Medium"/>
                <a:ea typeface="Montserrat Medium"/>
                <a:cs typeface="Montserrat Medium"/>
                <a:sym typeface="Montserrat Medium"/>
              </a:rPr>
              <a:t>Tên bộ dữ liệu:</a:t>
            </a:r>
            <a:r>
              <a:rPr lang="vi" sz="1200" b="0" i="0" u="none" strike="noStrike" cap="none">
                <a:solidFill>
                  <a:srgbClr val="002060"/>
                </a:solidFill>
                <a:latin typeface="Montserrat"/>
                <a:ea typeface="Montserrat"/>
                <a:cs typeface="Montserrat"/>
                <a:sym typeface="Montserrat"/>
              </a:rPr>
              <a:t> </a:t>
            </a:r>
            <a:r>
              <a:rPr lang="vi" sz="1200" b="0" i="0" u="none" strike="noStrike" cap="none">
                <a:solidFill>
                  <a:srgbClr val="434343"/>
                </a:solidFill>
                <a:latin typeface="Montserrat"/>
                <a:ea typeface="Montserrat"/>
                <a:cs typeface="Montserrat"/>
                <a:sym typeface="Montserrat"/>
              </a:rPr>
              <a:t>IBM HR Analytics Employee Attrition &amp; Performance</a:t>
            </a:r>
            <a:endParaRPr sz="12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vi" sz="1200" b="0" i="0" u="none" strike="noStrike" cap="none">
                <a:solidFill>
                  <a:srgbClr val="002060"/>
                </a:solidFill>
                <a:latin typeface="Montserrat Medium"/>
                <a:ea typeface="Montserrat Medium"/>
                <a:cs typeface="Montserrat Medium"/>
                <a:sym typeface="Montserrat Medium"/>
              </a:rPr>
              <a:t>Nguồn:</a:t>
            </a:r>
            <a:r>
              <a:rPr lang="vi" sz="1200" b="0" i="0" u="none" strike="noStrike" cap="none">
                <a:solidFill>
                  <a:srgbClr val="434343"/>
                </a:solidFill>
                <a:latin typeface="Montserrat"/>
                <a:ea typeface="Montserrat"/>
                <a:cs typeface="Montserrat"/>
                <a:sym typeface="Montserrat"/>
              </a:rPr>
              <a:t> Kaggle</a:t>
            </a:r>
            <a:endParaRPr sz="1200" b="0" i="0" u="none" strike="noStrike" cap="none">
              <a:solidFill>
                <a:srgbClr val="434343"/>
              </a:solidFill>
              <a:latin typeface="Montserrat"/>
              <a:ea typeface="Montserrat"/>
              <a:cs typeface="Montserrat"/>
              <a:sym typeface="Montserrat"/>
            </a:endParaRPr>
          </a:p>
        </p:txBody>
      </p:sp>
      <p:sp>
        <p:nvSpPr>
          <p:cNvPr id="332" name="Google Shape;332;p4"/>
          <p:cNvSpPr txBox="1"/>
          <p:nvPr/>
        </p:nvSpPr>
        <p:spPr>
          <a:xfrm>
            <a:off x="986600" y="1522900"/>
            <a:ext cx="7133700" cy="5817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Bộ dữ liệu được tạo ra để dự đoán tỷ lệ nghỉ việc của nhân viên tại doanh nghiệp dựa trên các thông tin liên quan, bao gồm:</a:t>
            </a:r>
            <a:endParaRPr sz="1200" b="0" i="0" u="none" strike="noStrike" cap="none">
              <a:solidFill>
                <a:srgbClr val="434343"/>
              </a:solidFill>
              <a:latin typeface="Montserrat"/>
              <a:ea typeface="Montserrat"/>
              <a:cs typeface="Montserrat"/>
              <a:sym typeface="Montserrat"/>
            </a:endParaRPr>
          </a:p>
        </p:txBody>
      </p:sp>
      <p:sp>
        <p:nvSpPr>
          <p:cNvPr id="333" name="Google Shape;333;p4"/>
          <p:cNvSpPr txBox="1"/>
          <p:nvPr/>
        </p:nvSpPr>
        <p:spPr>
          <a:xfrm>
            <a:off x="1276250" y="2113950"/>
            <a:ext cx="6554400" cy="1218900"/>
          </a:xfrm>
          <a:prstGeom prst="rect">
            <a:avLst/>
          </a:prstGeom>
          <a:noFill/>
          <a:ln>
            <a:noFill/>
          </a:ln>
        </p:spPr>
        <p:txBody>
          <a:bodyPr spcFirstLastPara="1" wrap="square" lIns="91425" tIns="91425" rIns="91425" bIns="91425" anchor="t" anchorCtr="0">
            <a:spAutoFit/>
          </a:bodyPr>
          <a:lstStyle/>
          <a:p>
            <a:pPr marL="4500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Thông tin cá nhân (VD: tuổi, giới tính, tình trạng hôn nhân)</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Học vị và chuyên ngành</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Thu nhập hàng tháng</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Mức độ hài lòng đối với công việc, môi trường làm việc</a:t>
            </a:r>
            <a:endParaRPr sz="1200" b="0" i="0" u="none" strike="noStrike" cap="none">
              <a:solidFill>
                <a:srgbClr val="434343"/>
              </a:solidFill>
              <a:latin typeface="Montserrat"/>
              <a:ea typeface="Montserrat"/>
              <a:cs typeface="Montserrat"/>
              <a:sym typeface="Montserrat"/>
            </a:endParaRPr>
          </a:p>
          <a:p>
            <a:pPr marL="457200" marR="0" lvl="0" indent="-304800" algn="just" rtl="0">
              <a:lnSpc>
                <a:spcPct val="115000"/>
              </a:lnSpc>
              <a:spcBef>
                <a:spcPts val="0"/>
              </a:spcBef>
              <a:spcAft>
                <a:spcPts val="0"/>
              </a:spcAft>
              <a:buClr>
                <a:srgbClr val="434343"/>
              </a:buClr>
              <a:buSzPts val="1200"/>
              <a:buFont typeface="Montserrat"/>
              <a:buAutoNum type="arabicPeriod"/>
            </a:pPr>
            <a:r>
              <a:rPr lang="vi" sz="1200" b="0" i="0" u="none" strike="noStrike" cap="none">
                <a:solidFill>
                  <a:srgbClr val="434343"/>
                </a:solidFill>
                <a:latin typeface="Montserrat"/>
                <a:ea typeface="Montserrat"/>
                <a:cs typeface="Montserrat"/>
                <a:sym typeface="Montserrat"/>
              </a:rPr>
              <a:t>Tính chất công việc</a:t>
            </a:r>
            <a:endParaRPr sz="1200" b="0" i="0" u="none" strike="noStrike" cap="none">
              <a:solidFill>
                <a:srgbClr val="434343"/>
              </a:solidFill>
              <a:latin typeface="Montserrat"/>
              <a:ea typeface="Montserrat"/>
              <a:cs typeface="Montserrat"/>
              <a:sym typeface="Montserrat"/>
            </a:endParaRPr>
          </a:p>
        </p:txBody>
      </p:sp>
      <p:sp>
        <p:nvSpPr>
          <p:cNvPr id="334" name="Google Shape;334;p4"/>
          <p:cNvSpPr txBox="1"/>
          <p:nvPr/>
        </p:nvSpPr>
        <p:spPr>
          <a:xfrm>
            <a:off x="986600" y="749800"/>
            <a:ext cx="49641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vi" sz="2900" b="1" i="0" u="none" strike="noStrike" cap="none" dirty="0">
                <a:solidFill>
                  <a:srgbClr val="002060"/>
                </a:solidFill>
                <a:latin typeface="Montserrat"/>
                <a:ea typeface="Montserrat"/>
                <a:cs typeface="Montserrat"/>
                <a:sym typeface="Montserrat"/>
              </a:rPr>
              <a:t>VỀ DATASET</a:t>
            </a:r>
            <a:endParaRPr sz="2900" b="1" i="0" u="none" strike="noStrike" cap="none" dirty="0">
              <a:solidFill>
                <a:srgbClr val="002060"/>
              </a:solidFill>
              <a:latin typeface="Montserrat"/>
              <a:ea typeface="Montserrat"/>
              <a:cs typeface="Montserrat"/>
              <a:sym typeface="Montserrat"/>
            </a:endParaRPr>
          </a:p>
        </p:txBody>
      </p:sp>
      <p:pic>
        <p:nvPicPr>
          <p:cNvPr id="335" name="Google Shape;335;p4"/>
          <p:cNvPicPr preferRelativeResize="0"/>
          <p:nvPr/>
        </p:nvPicPr>
        <p:blipFill rotWithShape="1">
          <a:blip r:embed="rId4">
            <a:alphaModFix/>
          </a:blip>
          <a:srcRect l="13300" t="5629" r="-13300" b="-5629"/>
          <a:stretch/>
        </p:blipFill>
        <p:spPr>
          <a:xfrm>
            <a:off x="-1953875" y="-1247200"/>
            <a:ext cx="5143501" cy="5143501"/>
          </a:xfrm>
          <a:prstGeom prst="rect">
            <a:avLst/>
          </a:prstGeom>
          <a:noFill/>
          <a:ln>
            <a:noFill/>
          </a:ln>
        </p:spPr>
      </p:pic>
      <p:pic>
        <p:nvPicPr>
          <p:cNvPr id="336" name="Google Shape;336;p4"/>
          <p:cNvPicPr preferRelativeResize="0"/>
          <p:nvPr/>
        </p:nvPicPr>
        <p:blipFill rotWithShape="1">
          <a:blip r:embed="rId5">
            <a:alphaModFix/>
          </a:blip>
          <a:srcRect/>
          <a:stretch/>
        </p:blipFill>
        <p:spPr>
          <a:xfrm>
            <a:off x="4690385" y="1115100"/>
            <a:ext cx="6912480" cy="5143501"/>
          </a:xfrm>
          <a:prstGeom prst="rect">
            <a:avLst/>
          </a:prstGeom>
          <a:noFill/>
          <a:ln>
            <a:noFill/>
          </a:ln>
        </p:spPr>
      </p:pic>
      <p:pic>
        <p:nvPicPr>
          <p:cNvPr id="337" name="Google Shape;337;p4"/>
          <p:cNvPicPr preferRelativeResize="0"/>
          <p:nvPr/>
        </p:nvPicPr>
        <p:blipFill rotWithShape="1">
          <a:blip r:embed="rId6">
            <a:alphaModFix/>
          </a:blip>
          <a:srcRect/>
          <a:stretch/>
        </p:blipFill>
        <p:spPr>
          <a:xfrm>
            <a:off x="7378550" y="3531863"/>
            <a:ext cx="990600" cy="10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
        <p:cNvGrpSpPr/>
        <p:nvPr/>
      </p:nvGrpSpPr>
      <p:grpSpPr>
        <a:xfrm>
          <a:off x="0" y="0"/>
          <a:ext cx="0" cy="0"/>
          <a:chOff x="0" y="0"/>
          <a:chExt cx="0" cy="0"/>
        </a:xfrm>
      </p:grpSpPr>
      <p:pic>
        <p:nvPicPr>
          <p:cNvPr id="342" name="Google Shape;342;p5"/>
          <p:cNvPicPr preferRelativeResize="0"/>
          <p:nvPr/>
        </p:nvPicPr>
        <p:blipFill rotWithShape="1">
          <a:blip r:embed="rId3">
            <a:alphaModFix/>
          </a:blip>
          <a:srcRect/>
          <a:stretch/>
        </p:blipFill>
        <p:spPr>
          <a:xfrm>
            <a:off x="0" y="45525"/>
            <a:ext cx="9144003" cy="5156893"/>
          </a:xfrm>
          <a:prstGeom prst="rect">
            <a:avLst/>
          </a:prstGeom>
          <a:noFill/>
          <a:ln>
            <a:noFill/>
          </a:ln>
        </p:spPr>
      </p:pic>
      <p:sp>
        <p:nvSpPr>
          <p:cNvPr id="343" name="Google Shape;343;p5"/>
          <p:cNvSpPr txBox="1">
            <a:spLocks noGrp="1"/>
          </p:cNvSpPr>
          <p:nvPr>
            <p:ph type="title" idx="4294967295"/>
          </p:nvPr>
        </p:nvSpPr>
        <p:spPr>
          <a:xfrm>
            <a:off x="1021100" y="931200"/>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sz="2900">
                <a:solidFill>
                  <a:srgbClr val="002060"/>
                </a:solidFill>
                <a:latin typeface="Montserrat"/>
                <a:ea typeface="Montserrat"/>
                <a:cs typeface="Montserrat"/>
                <a:sym typeface="Montserrat"/>
              </a:rPr>
              <a:t>CÔNG CỤ SỬ DỤNG </a:t>
            </a:r>
            <a:endParaRPr sz="2900">
              <a:solidFill>
                <a:srgbClr val="002060"/>
              </a:solidFill>
              <a:latin typeface="Montserrat"/>
              <a:ea typeface="Montserrat"/>
              <a:cs typeface="Montserrat"/>
              <a:sym typeface="Montserrat"/>
            </a:endParaRPr>
          </a:p>
        </p:txBody>
      </p:sp>
      <p:sp>
        <p:nvSpPr>
          <p:cNvPr id="344" name="Google Shape;344;p5"/>
          <p:cNvSpPr txBox="1"/>
          <p:nvPr/>
        </p:nvSpPr>
        <p:spPr>
          <a:xfrm>
            <a:off x="1021100" y="3739700"/>
            <a:ext cx="3420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dirty="0">
                <a:solidFill>
                  <a:srgbClr val="434343"/>
                </a:solidFill>
                <a:latin typeface="Montserrat Medium"/>
                <a:ea typeface="Montserrat Medium"/>
                <a:cs typeface="Montserrat Medium"/>
                <a:sym typeface="Montserrat Medium"/>
              </a:rPr>
              <a:t>Xử lý và làm sạch dữ liệu trước khi trực quan hóa dữ liệu</a:t>
            </a:r>
            <a:endParaRPr sz="1400" b="0" i="0" u="none" strike="noStrike" cap="none" dirty="0">
              <a:solidFill>
                <a:srgbClr val="434343"/>
              </a:solidFill>
              <a:latin typeface="Montserrat Medium"/>
              <a:ea typeface="Montserrat Medium"/>
              <a:cs typeface="Montserrat Medium"/>
              <a:sym typeface="Montserrat Medium"/>
            </a:endParaRPr>
          </a:p>
        </p:txBody>
      </p:sp>
      <p:sp>
        <p:nvSpPr>
          <p:cNvPr id="345" name="Google Shape;345;p5"/>
          <p:cNvSpPr txBox="1"/>
          <p:nvPr/>
        </p:nvSpPr>
        <p:spPr>
          <a:xfrm>
            <a:off x="5684225" y="3739700"/>
            <a:ext cx="2331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vi" sz="1400" b="0" i="0" u="none" strike="noStrike" cap="none">
                <a:solidFill>
                  <a:srgbClr val="434343"/>
                </a:solidFill>
                <a:latin typeface="Montserrat Medium"/>
                <a:ea typeface="Montserrat Medium"/>
                <a:cs typeface="Montserrat Medium"/>
                <a:sym typeface="Montserrat Medium"/>
              </a:rPr>
              <a:t>Xây dựng mô hình và trực quan hóa</a:t>
            </a:r>
            <a:endParaRPr sz="1400" b="0" i="0" u="none" strike="noStrike" cap="none">
              <a:solidFill>
                <a:srgbClr val="434343"/>
              </a:solidFill>
              <a:latin typeface="Montserrat Medium"/>
              <a:ea typeface="Montserrat Medium"/>
              <a:cs typeface="Montserrat Medium"/>
              <a:sym typeface="Montserrat Medium"/>
            </a:endParaRPr>
          </a:p>
        </p:txBody>
      </p:sp>
      <p:sp>
        <p:nvSpPr>
          <p:cNvPr id="346" name="Google Shape;346;p5"/>
          <p:cNvSpPr/>
          <p:nvPr/>
        </p:nvSpPr>
        <p:spPr>
          <a:xfrm>
            <a:off x="1021100" y="1922825"/>
            <a:ext cx="3420300" cy="1578600"/>
          </a:xfrm>
          <a:prstGeom prst="roundRect">
            <a:avLst>
              <a:gd name="adj" fmla="val 16667"/>
            </a:avLst>
          </a:prstGeom>
          <a:gradFill>
            <a:gsLst>
              <a:gs pos="0">
                <a:schemeClr val="lt1"/>
              </a:gs>
              <a:gs pos="100000">
                <a:srgbClr val="EFEFE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5"/>
          <p:cNvPicPr preferRelativeResize="0"/>
          <p:nvPr/>
        </p:nvPicPr>
        <p:blipFill rotWithShape="1">
          <a:blip r:embed="rId4">
            <a:alphaModFix/>
          </a:blip>
          <a:srcRect/>
          <a:stretch/>
        </p:blipFill>
        <p:spPr>
          <a:xfrm>
            <a:off x="2413950" y="2152175"/>
            <a:ext cx="1853245" cy="1235199"/>
          </a:xfrm>
          <a:prstGeom prst="rect">
            <a:avLst/>
          </a:prstGeom>
          <a:noFill/>
          <a:ln>
            <a:noFill/>
          </a:ln>
        </p:spPr>
      </p:pic>
      <p:pic>
        <p:nvPicPr>
          <p:cNvPr id="348" name="Google Shape;348;p5"/>
          <p:cNvPicPr preferRelativeResize="0"/>
          <p:nvPr/>
        </p:nvPicPr>
        <p:blipFill rotWithShape="1">
          <a:blip r:embed="rId5">
            <a:alphaModFix/>
          </a:blip>
          <a:srcRect/>
          <a:stretch/>
        </p:blipFill>
        <p:spPr>
          <a:xfrm>
            <a:off x="1408632" y="2335445"/>
            <a:ext cx="893793" cy="999300"/>
          </a:xfrm>
          <a:prstGeom prst="rect">
            <a:avLst/>
          </a:prstGeom>
          <a:noFill/>
          <a:ln>
            <a:noFill/>
          </a:ln>
        </p:spPr>
      </p:pic>
      <p:sp>
        <p:nvSpPr>
          <p:cNvPr id="349" name="Google Shape;349;p5"/>
          <p:cNvSpPr/>
          <p:nvPr/>
        </p:nvSpPr>
        <p:spPr>
          <a:xfrm>
            <a:off x="5054150" y="1922825"/>
            <a:ext cx="3420300" cy="1578600"/>
          </a:xfrm>
          <a:prstGeom prst="roundRect">
            <a:avLst>
              <a:gd name="adj" fmla="val 16667"/>
            </a:avLst>
          </a:prstGeom>
          <a:gradFill>
            <a:gsLst>
              <a:gs pos="0">
                <a:schemeClr val="lt1"/>
              </a:gs>
              <a:gs pos="100000">
                <a:srgbClr val="EFEFEF"/>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0" name="Google Shape;350;p5"/>
          <p:cNvPicPr preferRelativeResize="0"/>
          <p:nvPr/>
        </p:nvPicPr>
        <p:blipFill rotWithShape="1">
          <a:blip r:embed="rId6">
            <a:alphaModFix/>
          </a:blip>
          <a:srcRect/>
          <a:stretch/>
        </p:blipFill>
        <p:spPr>
          <a:xfrm>
            <a:off x="5642399" y="2444162"/>
            <a:ext cx="2415252" cy="640364"/>
          </a:xfrm>
          <a:prstGeom prst="rect">
            <a:avLst/>
          </a:prstGeom>
          <a:noFill/>
          <a:ln>
            <a:noFill/>
          </a:ln>
        </p:spPr>
      </p:pic>
      <p:pic>
        <p:nvPicPr>
          <p:cNvPr id="351" name="Google Shape;351;p5"/>
          <p:cNvPicPr preferRelativeResize="0"/>
          <p:nvPr/>
        </p:nvPicPr>
        <p:blipFill rotWithShape="1">
          <a:blip r:embed="rId7">
            <a:alphaModFix/>
          </a:blip>
          <a:srcRect/>
          <a:stretch/>
        </p:blipFill>
        <p:spPr>
          <a:xfrm>
            <a:off x="-1353798" y="3934035"/>
            <a:ext cx="4472937"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6"/>
          <p:cNvPicPr preferRelativeResize="0"/>
          <p:nvPr/>
        </p:nvPicPr>
        <p:blipFill rotWithShape="1">
          <a:blip r:embed="rId3">
            <a:alphaModFix/>
          </a:blip>
          <a:srcRect/>
          <a:stretch/>
        </p:blipFill>
        <p:spPr>
          <a:xfrm>
            <a:off x="-33450" y="0"/>
            <a:ext cx="9241748" cy="5212024"/>
          </a:xfrm>
          <a:prstGeom prst="rect">
            <a:avLst/>
          </a:prstGeom>
          <a:noFill/>
          <a:ln>
            <a:noFill/>
          </a:ln>
        </p:spPr>
      </p:pic>
      <p:sp>
        <p:nvSpPr>
          <p:cNvPr id="357" name="Google Shape;357;p6"/>
          <p:cNvSpPr txBox="1">
            <a:spLocks noGrp="1"/>
          </p:cNvSpPr>
          <p:nvPr>
            <p:ph type="title" idx="4294967295"/>
          </p:nvPr>
        </p:nvSpPr>
        <p:spPr>
          <a:xfrm>
            <a:off x="800975" y="6529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a:solidFill>
                  <a:srgbClr val="002060"/>
                </a:solidFill>
                <a:latin typeface="Montserrat"/>
                <a:ea typeface="Montserrat"/>
                <a:cs typeface="Montserrat"/>
                <a:sym typeface="Montserrat"/>
              </a:rPr>
              <a:t>CÁC BƯỚC THỰC HIỆN</a:t>
            </a:r>
            <a:endParaRPr>
              <a:solidFill>
                <a:srgbClr val="002060"/>
              </a:solidFill>
              <a:latin typeface="Montserrat"/>
              <a:ea typeface="Montserrat"/>
              <a:cs typeface="Montserrat"/>
              <a:sym typeface="Montserrat"/>
            </a:endParaRPr>
          </a:p>
        </p:txBody>
      </p:sp>
      <p:sp>
        <p:nvSpPr>
          <p:cNvPr id="358" name="Google Shape;358;p6"/>
          <p:cNvSpPr txBox="1"/>
          <p:nvPr/>
        </p:nvSpPr>
        <p:spPr>
          <a:xfrm>
            <a:off x="904725" y="1230150"/>
            <a:ext cx="36015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1. Import dữ liệu vào Python, kiểm tra và làm sạch dữ liệu Null.</a:t>
            </a:r>
            <a:endParaRPr sz="1200" b="0" i="0" u="none" strike="noStrike" cap="none">
              <a:solidFill>
                <a:srgbClr val="434343"/>
              </a:solidFill>
              <a:latin typeface="Montserrat"/>
              <a:ea typeface="Montserrat"/>
              <a:cs typeface="Montserrat"/>
              <a:sym typeface="Montserrat"/>
            </a:endParaRPr>
          </a:p>
        </p:txBody>
      </p:sp>
      <p:sp>
        <p:nvSpPr>
          <p:cNvPr id="359" name="Google Shape;359;p6"/>
          <p:cNvSpPr txBox="1"/>
          <p:nvPr/>
        </p:nvSpPr>
        <p:spPr>
          <a:xfrm>
            <a:off x="4933025" y="1214125"/>
            <a:ext cx="3814800" cy="738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2/ Dùng lệnh Drop column để loại bỏ các cột không liên quan (Over18, Standard hour). Xuất file csv sau khi hoàn thành xóa cột.</a:t>
            </a:r>
            <a:endParaRPr sz="1200" b="0" i="0" u="none" strike="noStrike" cap="none">
              <a:solidFill>
                <a:srgbClr val="434343"/>
              </a:solidFill>
              <a:latin typeface="Montserrat"/>
              <a:ea typeface="Montserrat"/>
              <a:cs typeface="Montserrat"/>
              <a:sym typeface="Montserrat"/>
            </a:endParaRPr>
          </a:p>
        </p:txBody>
      </p:sp>
      <p:pic>
        <p:nvPicPr>
          <p:cNvPr id="360" name="Google Shape;360;p6"/>
          <p:cNvPicPr preferRelativeResize="0"/>
          <p:nvPr/>
        </p:nvPicPr>
        <p:blipFill rotWithShape="1">
          <a:blip r:embed="rId4">
            <a:alphaModFix/>
          </a:blip>
          <a:srcRect/>
          <a:stretch/>
        </p:blipFill>
        <p:spPr>
          <a:xfrm>
            <a:off x="986025" y="1965675"/>
            <a:ext cx="3516074" cy="2783175"/>
          </a:xfrm>
          <a:prstGeom prst="rect">
            <a:avLst/>
          </a:prstGeom>
          <a:noFill/>
          <a:ln>
            <a:noFill/>
          </a:ln>
        </p:spPr>
      </p:pic>
      <p:pic>
        <p:nvPicPr>
          <p:cNvPr id="361" name="Google Shape;361;p6"/>
          <p:cNvPicPr preferRelativeResize="0"/>
          <p:nvPr/>
        </p:nvPicPr>
        <p:blipFill rotWithShape="1">
          <a:blip r:embed="rId5">
            <a:alphaModFix/>
          </a:blip>
          <a:srcRect/>
          <a:stretch/>
        </p:blipFill>
        <p:spPr>
          <a:xfrm>
            <a:off x="5025099" y="1965674"/>
            <a:ext cx="2399300" cy="2783175"/>
          </a:xfrm>
          <a:prstGeom prst="rect">
            <a:avLst/>
          </a:prstGeom>
          <a:noFill/>
          <a:ln>
            <a:noFill/>
          </a:ln>
        </p:spPr>
      </p:pic>
      <p:pic>
        <p:nvPicPr>
          <p:cNvPr id="362" name="Google Shape;362;p6"/>
          <p:cNvPicPr preferRelativeResize="0"/>
          <p:nvPr/>
        </p:nvPicPr>
        <p:blipFill rotWithShape="1">
          <a:blip r:embed="rId6">
            <a:alphaModFix/>
          </a:blip>
          <a:srcRect/>
          <a:stretch/>
        </p:blipFill>
        <p:spPr>
          <a:xfrm>
            <a:off x="171288" y="182600"/>
            <a:ext cx="733425" cy="647700"/>
          </a:xfrm>
          <a:prstGeom prst="rect">
            <a:avLst/>
          </a:prstGeom>
          <a:noFill/>
          <a:ln>
            <a:noFill/>
          </a:ln>
        </p:spPr>
      </p:pic>
      <p:pic>
        <p:nvPicPr>
          <p:cNvPr id="363" name="Google Shape;363;p6"/>
          <p:cNvPicPr preferRelativeResize="0"/>
          <p:nvPr/>
        </p:nvPicPr>
        <p:blipFill rotWithShape="1">
          <a:blip r:embed="rId7">
            <a:alphaModFix/>
          </a:blip>
          <a:srcRect/>
          <a:stretch/>
        </p:blipFill>
        <p:spPr>
          <a:xfrm>
            <a:off x="7186538" y="3416950"/>
            <a:ext cx="3400425" cy="2571750"/>
          </a:xfrm>
          <a:prstGeom prst="rect">
            <a:avLst/>
          </a:prstGeom>
          <a:noFill/>
          <a:ln>
            <a:noFill/>
          </a:ln>
        </p:spPr>
      </p:pic>
      <p:pic>
        <p:nvPicPr>
          <p:cNvPr id="364" name="Google Shape;364;p6"/>
          <p:cNvPicPr preferRelativeResize="0"/>
          <p:nvPr/>
        </p:nvPicPr>
        <p:blipFill rotWithShape="1">
          <a:blip r:embed="rId8">
            <a:alphaModFix/>
          </a:blip>
          <a:srcRect/>
          <a:stretch/>
        </p:blipFill>
        <p:spPr>
          <a:xfrm>
            <a:off x="8254900" y="4080713"/>
            <a:ext cx="647700" cy="73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
          <p:cNvPicPr preferRelativeResize="0"/>
          <p:nvPr/>
        </p:nvPicPr>
        <p:blipFill rotWithShape="1">
          <a:blip r:embed="rId3">
            <a:alphaModFix/>
          </a:blip>
          <a:srcRect/>
          <a:stretch/>
        </p:blipFill>
        <p:spPr>
          <a:xfrm>
            <a:off x="-33450" y="0"/>
            <a:ext cx="9241748" cy="5212024"/>
          </a:xfrm>
          <a:prstGeom prst="rect">
            <a:avLst/>
          </a:prstGeom>
          <a:noFill/>
          <a:ln>
            <a:noFill/>
          </a:ln>
        </p:spPr>
      </p:pic>
      <p:sp>
        <p:nvSpPr>
          <p:cNvPr id="370" name="Google Shape;370;p7"/>
          <p:cNvSpPr txBox="1">
            <a:spLocks noGrp="1"/>
          </p:cNvSpPr>
          <p:nvPr>
            <p:ph type="title" idx="4294967295"/>
          </p:nvPr>
        </p:nvSpPr>
        <p:spPr>
          <a:xfrm>
            <a:off x="800975" y="652925"/>
            <a:ext cx="7030500" cy="99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vi">
                <a:latin typeface="Montserrat"/>
                <a:ea typeface="Montserrat"/>
                <a:cs typeface="Montserrat"/>
                <a:sym typeface="Montserrat"/>
              </a:rPr>
              <a:t>CÁC BƯỚC THỰC HIỆN</a:t>
            </a:r>
            <a:endParaRPr>
              <a:latin typeface="Montserrat"/>
              <a:ea typeface="Montserrat"/>
              <a:cs typeface="Montserrat"/>
              <a:sym typeface="Montserrat"/>
            </a:endParaRPr>
          </a:p>
        </p:txBody>
      </p:sp>
      <p:sp>
        <p:nvSpPr>
          <p:cNvPr id="371" name="Google Shape;371;p7"/>
          <p:cNvSpPr txBox="1"/>
          <p:nvPr/>
        </p:nvSpPr>
        <p:spPr>
          <a:xfrm>
            <a:off x="890825" y="1243550"/>
            <a:ext cx="65826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vi" sz="1200" b="0" i="0" u="none" strike="noStrike" cap="none">
                <a:solidFill>
                  <a:srgbClr val="434343"/>
                </a:solidFill>
                <a:latin typeface="Montserrat"/>
                <a:ea typeface="Montserrat"/>
                <a:cs typeface="Montserrat"/>
                <a:sym typeface="Montserrat"/>
              </a:rPr>
              <a:t>3/ Import file csv từ Python vào DBeaver. Sau đó, đối chiếu với bộ dữ liệu, dùng CASE WHEN để chuyển đổi các mức độ đánh giá từ số sang chuỗi.. </a:t>
            </a:r>
            <a:endParaRPr sz="1200" b="0" i="0" u="none" strike="noStrike" cap="none">
              <a:solidFill>
                <a:srgbClr val="434343"/>
              </a:solidFill>
              <a:latin typeface="Montserrat"/>
              <a:ea typeface="Montserrat"/>
              <a:cs typeface="Montserrat"/>
              <a:sym typeface="Montserrat"/>
            </a:endParaRPr>
          </a:p>
        </p:txBody>
      </p:sp>
      <p:pic>
        <p:nvPicPr>
          <p:cNvPr id="372" name="Google Shape;372;p7"/>
          <p:cNvPicPr preferRelativeResize="0"/>
          <p:nvPr/>
        </p:nvPicPr>
        <p:blipFill rotWithShape="1">
          <a:blip r:embed="rId4">
            <a:alphaModFix/>
          </a:blip>
          <a:srcRect/>
          <a:stretch/>
        </p:blipFill>
        <p:spPr>
          <a:xfrm>
            <a:off x="5019613" y="2752713"/>
            <a:ext cx="4105275" cy="2390775"/>
          </a:xfrm>
          <a:prstGeom prst="rect">
            <a:avLst/>
          </a:prstGeom>
          <a:noFill/>
          <a:ln>
            <a:noFill/>
          </a:ln>
        </p:spPr>
      </p:pic>
      <p:pic>
        <p:nvPicPr>
          <p:cNvPr id="373" name="Google Shape;373;p7"/>
          <p:cNvPicPr preferRelativeResize="0"/>
          <p:nvPr/>
        </p:nvPicPr>
        <p:blipFill rotWithShape="1">
          <a:blip r:embed="rId5">
            <a:alphaModFix/>
          </a:blip>
          <a:srcRect/>
          <a:stretch/>
        </p:blipFill>
        <p:spPr>
          <a:xfrm rot="-1645009">
            <a:off x="7178682" y="400675"/>
            <a:ext cx="4472938" cy="5143502"/>
          </a:xfrm>
          <a:prstGeom prst="rect">
            <a:avLst/>
          </a:prstGeom>
          <a:noFill/>
          <a:ln>
            <a:noFill/>
          </a:ln>
        </p:spPr>
      </p:pic>
      <p:pic>
        <p:nvPicPr>
          <p:cNvPr id="374" name="Google Shape;374;p7"/>
          <p:cNvPicPr preferRelativeResize="0"/>
          <p:nvPr/>
        </p:nvPicPr>
        <p:blipFill rotWithShape="1">
          <a:blip r:embed="rId5">
            <a:alphaModFix/>
          </a:blip>
          <a:srcRect/>
          <a:stretch/>
        </p:blipFill>
        <p:spPr>
          <a:xfrm>
            <a:off x="-2208393" y="1652225"/>
            <a:ext cx="4472937" cy="5143501"/>
          </a:xfrm>
          <a:prstGeom prst="rect">
            <a:avLst/>
          </a:prstGeom>
          <a:noFill/>
          <a:ln>
            <a:noFill/>
          </a:ln>
        </p:spPr>
      </p:pic>
      <p:pic>
        <p:nvPicPr>
          <p:cNvPr id="375" name="Google Shape;375;p7"/>
          <p:cNvPicPr preferRelativeResize="0"/>
          <p:nvPr/>
        </p:nvPicPr>
        <p:blipFill rotWithShape="1">
          <a:blip r:embed="rId6">
            <a:alphaModFix/>
          </a:blip>
          <a:srcRect/>
          <a:stretch/>
        </p:blipFill>
        <p:spPr>
          <a:xfrm>
            <a:off x="1057177" y="1797650"/>
            <a:ext cx="3230201" cy="2958650"/>
          </a:xfrm>
          <a:prstGeom prst="rect">
            <a:avLst/>
          </a:prstGeom>
          <a:noFill/>
          <a:ln>
            <a:noFill/>
          </a:ln>
        </p:spPr>
      </p:pic>
      <p:pic>
        <p:nvPicPr>
          <p:cNvPr id="376" name="Google Shape;376;p7"/>
          <p:cNvPicPr preferRelativeResize="0"/>
          <p:nvPr/>
        </p:nvPicPr>
        <p:blipFill rotWithShape="1">
          <a:blip r:embed="rId7">
            <a:alphaModFix/>
          </a:blip>
          <a:srcRect/>
          <a:stretch/>
        </p:blipFill>
        <p:spPr>
          <a:xfrm>
            <a:off x="4287375" y="1797650"/>
            <a:ext cx="3019700" cy="29586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8"/>
          <p:cNvPicPr preferRelativeResize="0"/>
          <p:nvPr/>
        </p:nvPicPr>
        <p:blipFill rotWithShape="1">
          <a:blip r:embed="rId3">
            <a:alphaModFix/>
          </a:blip>
          <a:srcRect/>
          <a:stretch/>
        </p:blipFill>
        <p:spPr>
          <a:xfrm>
            <a:off x="-2245568" y="1704850"/>
            <a:ext cx="4472937" cy="5143501"/>
          </a:xfrm>
          <a:prstGeom prst="rect">
            <a:avLst/>
          </a:prstGeom>
          <a:noFill/>
          <a:ln>
            <a:noFill/>
          </a:ln>
        </p:spPr>
      </p:pic>
      <p:pic>
        <p:nvPicPr>
          <p:cNvPr id="382" name="Google Shape;382;p8"/>
          <p:cNvPicPr preferRelativeResize="0"/>
          <p:nvPr/>
        </p:nvPicPr>
        <p:blipFill rotWithShape="1">
          <a:blip r:embed="rId4">
            <a:alphaModFix/>
          </a:blip>
          <a:srcRect/>
          <a:stretch/>
        </p:blipFill>
        <p:spPr>
          <a:xfrm>
            <a:off x="40737" y="2059300"/>
            <a:ext cx="4935874" cy="2780975"/>
          </a:xfrm>
          <a:prstGeom prst="rect">
            <a:avLst/>
          </a:prstGeom>
          <a:noFill/>
          <a:ln>
            <a:noFill/>
          </a:ln>
        </p:spPr>
      </p:pic>
      <p:pic>
        <p:nvPicPr>
          <p:cNvPr id="383" name="Google Shape;383;p8"/>
          <p:cNvPicPr preferRelativeResize="0"/>
          <p:nvPr/>
        </p:nvPicPr>
        <p:blipFill rotWithShape="1">
          <a:blip r:embed="rId5">
            <a:alphaModFix/>
          </a:blip>
          <a:srcRect/>
          <a:stretch/>
        </p:blipFill>
        <p:spPr>
          <a:xfrm>
            <a:off x="-33450" y="0"/>
            <a:ext cx="9241748" cy="5212024"/>
          </a:xfrm>
          <a:prstGeom prst="rect">
            <a:avLst/>
          </a:prstGeom>
          <a:noFill/>
          <a:ln>
            <a:noFill/>
          </a:ln>
        </p:spPr>
      </p:pic>
      <p:pic>
        <p:nvPicPr>
          <p:cNvPr id="384" name="Google Shape;384;p8"/>
          <p:cNvPicPr preferRelativeResize="0"/>
          <p:nvPr/>
        </p:nvPicPr>
        <p:blipFill rotWithShape="1">
          <a:blip r:embed="rId6">
            <a:alphaModFix/>
          </a:blip>
          <a:srcRect/>
          <a:stretch/>
        </p:blipFill>
        <p:spPr>
          <a:xfrm>
            <a:off x="3735949" y="733600"/>
            <a:ext cx="5300924" cy="2712100"/>
          </a:xfrm>
          <a:prstGeom prst="rect">
            <a:avLst/>
          </a:prstGeom>
          <a:noFill/>
          <a:ln>
            <a:noFill/>
          </a:ln>
        </p:spPr>
      </p:pic>
      <p:sp>
        <p:nvSpPr>
          <p:cNvPr id="385" name="Google Shape;385;p8"/>
          <p:cNvSpPr/>
          <p:nvPr/>
        </p:nvSpPr>
        <p:spPr>
          <a:xfrm>
            <a:off x="1897850" y="849000"/>
            <a:ext cx="1838100" cy="1162200"/>
          </a:xfrm>
          <a:prstGeom prst="bentArrow">
            <a:avLst>
              <a:gd name="adj1" fmla="val 25000"/>
              <a:gd name="adj2" fmla="val 25000"/>
              <a:gd name="adj3" fmla="val 25000"/>
              <a:gd name="adj4" fmla="val 4375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6" name="Google Shape;386;p8"/>
          <p:cNvPicPr preferRelativeResize="0"/>
          <p:nvPr/>
        </p:nvPicPr>
        <p:blipFill rotWithShape="1">
          <a:blip r:embed="rId7">
            <a:alphaModFix/>
          </a:blip>
          <a:srcRect/>
          <a:stretch/>
        </p:blipFill>
        <p:spPr>
          <a:xfrm>
            <a:off x="4690385" y="1115100"/>
            <a:ext cx="6912480"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9"/>
          <p:cNvPicPr preferRelativeResize="0"/>
          <p:nvPr/>
        </p:nvPicPr>
        <p:blipFill rotWithShape="1">
          <a:blip r:embed="rId3">
            <a:alphaModFix/>
          </a:blip>
          <a:srcRect/>
          <a:stretch/>
        </p:blipFill>
        <p:spPr>
          <a:xfrm>
            <a:off x="-40750" y="-59200"/>
            <a:ext cx="9225221" cy="5202700"/>
          </a:xfrm>
          <a:prstGeom prst="rect">
            <a:avLst/>
          </a:prstGeom>
          <a:noFill/>
          <a:ln>
            <a:noFill/>
          </a:ln>
        </p:spPr>
      </p:pic>
      <p:pic>
        <p:nvPicPr>
          <p:cNvPr id="392" name="Google Shape;392;p9"/>
          <p:cNvPicPr preferRelativeResize="0"/>
          <p:nvPr/>
        </p:nvPicPr>
        <p:blipFill rotWithShape="1">
          <a:blip r:embed="rId4">
            <a:alphaModFix/>
          </a:blip>
          <a:srcRect/>
          <a:stretch/>
        </p:blipFill>
        <p:spPr>
          <a:xfrm>
            <a:off x="849200" y="689375"/>
            <a:ext cx="7445599" cy="41839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2821</Words>
  <Application>Microsoft Office PowerPoint</Application>
  <PresentationFormat>On-screen Show (16:9)</PresentationFormat>
  <Paragraphs>108</Paragraphs>
  <Slides>32</Slides>
  <Notes>32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Maven Pro</vt:lpstr>
      <vt:lpstr>Montserrat SemiBold</vt:lpstr>
      <vt:lpstr>Nunito</vt:lpstr>
      <vt:lpstr>Krona One</vt:lpstr>
      <vt:lpstr>Montserrat Medium</vt:lpstr>
      <vt:lpstr>Montserrat</vt:lpstr>
      <vt:lpstr>Momentum</vt:lpstr>
      <vt:lpstr>Simple Light</vt:lpstr>
      <vt:lpstr>PowerPoint Presentation</vt:lpstr>
      <vt:lpstr>PowerPoint Presentation</vt:lpstr>
      <vt:lpstr>PowerPoint Presentation</vt:lpstr>
      <vt:lpstr>PowerPoint Presentation</vt:lpstr>
      <vt:lpstr>CÔNG CỤ SỬ DỤNG </vt:lpstr>
      <vt:lpstr>CÁC BƯỚC THỰC HIỆN</vt:lpstr>
      <vt:lpstr>CÁC BƯỚC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Yếu tố nào  khiến nhân viên có độ hài lòng cao lại quyết định nghỉ việc?</vt:lpstr>
      <vt:lpstr>PowerPoint Presentation</vt:lpstr>
      <vt:lpstr>Sau khi được thăng chức,  liệu nhân viên sẽ gắn bó với doanh nghiệp lâu hơn?  </vt:lpstr>
      <vt:lpstr>Thu nhập trung bình  có ảnh hưởng đến tỷ lệ nghỉ việc theo từng phòng ban?</vt:lpstr>
      <vt:lpstr>PowerPoint Presentation</vt:lpstr>
      <vt:lpstr>Các yếu tố trong công việc tác động đến sự nghỉ việc của nhân viên?</vt:lpstr>
      <vt:lpstr>Cân bằng giữa cuộc sống và công việc có phải yếu tố ảnh hưởng đến quyết định nghỉ việc của nhân viên?</vt:lpstr>
      <vt:lpstr>Cân bằng giữa cuộc sống và công việc có phải yếu tố ảnh hưởng đến quyết định nghỉ việc của nhân viên?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Huy Khang</cp:lastModifiedBy>
  <cp:revision>3</cp:revision>
  <dcterms:modified xsi:type="dcterms:W3CDTF">2023-03-11T02:10:35Z</dcterms:modified>
</cp:coreProperties>
</file>